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Fira Mono Medium"/>
      <p:regular r:id="rId17"/>
    </p:embeddedFont>
    <p:embeddedFont>
      <p:font typeface="Fira Mono Medium"/>
      <p:regular r:id="rId18"/>
    </p:embeddedFont>
    <p:embeddedFont>
      <p:font typeface="Fira Sans"/>
      <p:regular r:id="rId19"/>
    </p:embeddedFont>
    <p:embeddedFont>
      <p:font typeface="Fira Sans"/>
      <p:regular r:id="rId20"/>
    </p:embeddedFont>
    <p:embeddedFont>
      <p:font typeface="Fira Sans"/>
      <p:regular r:id="rId21"/>
    </p:embeddedFont>
    <p:embeddedFont>
      <p:font typeface="Fira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81B"/>
          </a:solidFill>
          <a:ln/>
        </p:spPr>
      </p:sp>
      <p:sp>
        <p:nvSpPr>
          <p:cNvPr id="3" name="Shape 1"/>
          <p:cNvSpPr/>
          <p:nvPr/>
        </p:nvSpPr>
        <p:spPr>
          <a:xfrm>
            <a:off x="0" y="0"/>
            <a:ext cx="14630400" cy="8229600"/>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41947"/>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Image Clarification of Cats &amp; Dogs Using CNN: A Deep Learning Approach</a:t>
            </a:r>
            <a:endParaRPr lang="en-US" sz="3900" dirty="0"/>
          </a:p>
        </p:txBody>
      </p:sp>
      <p:sp>
        <p:nvSpPr>
          <p:cNvPr id="4" name="Text 1"/>
          <p:cNvSpPr/>
          <p:nvPr/>
        </p:nvSpPr>
        <p:spPr>
          <a:xfrm>
            <a:off x="793790" y="4399836"/>
            <a:ext cx="7556421" cy="1587698"/>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This presentation explores our deep learning methodology for enhancing and clarifying images of cats and dogs using Convolutional Neural Networks (CNNs). We will delve into the challenges of image degradation, traditional enhancement techniques, our custom CNN architecture, and the remarkable improvements achieved.</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692473"/>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FBF3FA"/>
                </a:solidFill>
                <a:latin typeface="Fira Mono Medium" pitchFamily="34" charset="0"/>
                <a:ea typeface="Fira Mono Medium" pitchFamily="34" charset="-122"/>
                <a:cs typeface="Fira Mono Medium" pitchFamily="34" charset="-120"/>
              </a:rPr>
              <a:t>CONCLUSION</a:t>
            </a:r>
            <a:endParaRPr lang="en-US" sz="1950" dirty="0"/>
          </a:p>
        </p:txBody>
      </p:sp>
      <p:sp>
        <p:nvSpPr>
          <p:cNvPr id="3" name="Text 1"/>
          <p:cNvSpPr/>
          <p:nvPr/>
        </p:nvSpPr>
        <p:spPr>
          <a:xfrm>
            <a:off x="793790" y="2200989"/>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Concluding Insights &amp; Open Floor for Questions</a:t>
            </a:r>
            <a:endParaRPr lang="en-US" sz="3900" dirty="0"/>
          </a:p>
        </p:txBody>
      </p:sp>
      <p:sp>
        <p:nvSpPr>
          <p:cNvPr id="4" name="Text 2"/>
          <p:cNvSpPr/>
          <p:nvPr/>
        </p:nvSpPr>
        <p:spPr>
          <a:xfrm>
            <a:off x="793790" y="3738801"/>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Our project successfully demonstrates the efficacy of CNNs in clarifying images of cats and dogs, delivering visually superior results and highlighting the power of deep learning in image enhancement. The journey from understanding degradation to designing a tailored architecture and optimising its performance has been insightful. We believe this work lays a strong foundation for future advancements in computational photography and computer vision.</a:t>
            </a:r>
            <a:endParaRPr lang="en-US" sz="1550" dirty="0"/>
          </a:p>
        </p:txBody>
      </p:sp>
      <p:sp>
        <p:nvSpPr>
          <p:cNvPr id="5" name="Text 3"/>
          <p:cNvSpPr/>
          <p:nvPr/>
        </p:nvSpPr>
        <p:spPr>
          <a:xfrm>
            <a:off x="1091446" y="5455444"/>
            <a:ext cx="12745164" cy="317540"/>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"The clarity of a vision depends on the sharpness of its image."</a:t>
            </a:r>
            <a:endParaRPr lang="en-US" sz="1550" dirty="0"/>
          </a:p>
        </p:txBody>
      </p:sp>
      <p:sp>
        <p:nvSpPr>
          <p:cNvPr id="6" name="Shape 4"/>
          <p:cNvSpPr/>
          <p:nvPr/>
        </p:nvSpPr>
        <p:spPr>
          <a:xfrm>
            <a:off x="793790" y="5232202"/>
            <a:ext cx="22860" cy="764024"/>
          </a:xfrm>
          <a:prstGeom prst="rect">
            <a:avLst/>
          </a:prstGeom>
          <a:solidFill>
            <a:srgbClr val="FF6BD8"/>
          </a:solidFill>
          <a:ln/>
        </p:spPr>
      </p:sp>
      <p:sp>
        <p:nvSpPr>
          <p:cNvPr id="7" name="Text 5"/>
          <p:cNvSpPr/>
          <p:nvPr/>
        </p:nvSpPr>
        <p:spPr>
          <a:xfrm>
            <a:off x="793790" y="621946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Thank you for your time and attention. We are now open for any questions you may have.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91985"/>
            <a:ext cx="3720108" cy="310158"/>
          </a:xfrm>
          <a:prstGeom prst="rect">
            <a:avLst/>
          </a:prstGeom>
          <a:noFill/>
          <a:ln/>
        </p:spPr>
        <p:txBody>
          <a:bodyPr wrap="none" lIns="0" tIns="0" rIns="0" bIns="0" rtlCol="0" anchor="t"/>
          <a:lstStyle/>
          <a:p>
            <a:pPr algn="l" indent="0" marL="0">
              <a:lnSpc>
                <a:spcPts val="2400"/>
              </a:lnSpc>
              <a:buNone/>
            </a:pPr>
            <a:r>
              <a:rPr lang="en-US" sz="1950" dirty="0">
                <a:solidFill>
                  <a:srgbClr val="FBF3FA"/>
                </a:solidFill>
                <a:latin typeface="Fira Mono Medium" pitchFamily="34" charset="0"/>
                <a:ea typeface="Fira Mono Medium" pitchFamily="34" charset="-122"/>
                <a:cs typeface="Fira Mono Medium" pitchFamily="34" charset="-120"/>
              </a:rPr>
              <a:t>THE IMPERATIVE OF CLARITY</a:t>
            </a:r>
            <a:endParaRPr lang="en-US" sz="1950" dirty="0"/>
          </a:p>
        </p:txBody>
      </p:sp>
      <p:sp>
        <p:nvSpPr>
          <p:cNvPr id="3" name="Text 1"/>
          <p:cNvSpPr/>
          <p:nvPr/>
        </p:nvSpPr>
        <p:spPr>
          <a:xfrm>
            <a:off x="793790" y="2100501"/>
            <a:ext cx="9228177" cy="620078"/>
          </a:xfrm>
          <a:prstGeom prst="rect">
            <a:avLst/>
          </a:prstGeom>
          <a:noFill/>
          <a:ln/>
        </p:spPr>
        <p:txBody>
          <a:bodyPr wrap="none" lIns="0" tIns="0" rIns="0" bIns="0" rtlCol="0" anchor="t"/>
          <a:lstStyle/>
          <a:p>
            <a:pPr algn="l" indent="0" marL="0">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Understanding Image Degradation</a:t>
            </a:r>
            <a:endParaRPr lang="en-US" sz="3900" dirty="0"/>
          </a:p>
        </p:txBody>
      </p:sp>
      <p:sp>
        <p:nvSpPr>
          <p:cNvPr id="4" name="Text 2"/>
          <p:cNvSpPr/>
          <p:nvPr/>
        </p:nvSpPr>
        <p:spPr>
          <a:xfrm>
            <a:off x="793790" y="3018234"/>
            <a:ext cx="13042821" cy="127015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Image degradation is a common issue affecting digital media, arising from various factors such as motion blur, low light conditions, camera shake, and sensor noise. These imperfections can obscure details, reduce visual quality, and hinder subsequent image analysis tasks like object recognition or feature extraction. Understanding these degradation types is crucial for developing effective clarification techniques that restore image fidelity and detail.</a:t>
            </a:r>
            <a:endParaRPr lang="en-US" sz="1550" dirty="0"/>
          </a:p>
        </p:txBody>
      </p:sp>
      <p:pic>
        <p:nvPicPr>
          <p:cNvPr id="5" name="Image 0" descr="preencoded.png">    </p:cNvPr>
          <p:cNvPicPr>
            <a:picLocks noChangeAspect="1"/>
          </p:cNvPicPr>
          <p:nvPr/>
        </p:nvPicPr>
        <p:blipFill>
          <a:blip r:embed="rId1"/>
          <a:stretch>
            <a:fillRect/>
          </a:stretch>
        </p:blipFill>
        <p:spPr>
          <a:xfrm>
            <a:off x="793790" y="4511635"/>
            <a:ext cx="496133" cy="496133"/>
          </a:xfrm>
          <a:prstGeom prst="rect">
            <a:avLst/>
          </a:prstGeom>
        </p:spPr>
      </p:pic>
      <p:sp>
        <p:nvSpPr>
          <p:cNvPr id="6" name="Text 3"/>
          <p:cNvSpPr/>
          <p:nvPr/>
        </p:nvSpPr>
        <p:spPr>
          <a:xfrm>
            <a:off x="793790" y="525577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Motion Blur</a:t>
            </a:r>
            <a:endParaRPr lang="en-US" sz="1950" dirty="0"/>
          </a:p>
        </p:txBody>
      </p:sp>
      <p:sp>
        <p:nvSpPr>
          <p:cNvPr id="7" name="Text 4"/>
          <p:cNvSpPr/>
          <p:nvPr/>
        </p:nvSpPr>
        <p:spPr>
          <a:xfrm>
            <a:off x="793790" y="5684996"/>
            <a:ext cx="4182189" cy="95261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Caused by movement of the camera or subject during exposure, leading to streaks or smudges.</a:t>
            </a:r>
            <a:endParaRPr lang="en-US" sz="1550" dirty="0"/>
          </a:p>
        </p:txBody>
      </p:sp>
      <p:pic>
        <p:nvPicPr>
          <p:cNvPr id="8" name="Image 1" descr="preencoded.png">    </p:cNvPr>
          <p:cNvPicPr>
            <a:picLocks noChangeAspect="1"/>
          </p:cNvPicPr>
          <p:nvPr/>
        </p:nvPicPr>
        <p:blipFill>
          <a:blip r:embed="rId2"/>
          <a:stretch>
            <a:fillRect/>
          </a:stretch>
        </p:blipFill>
        <p:spPr>
          <a:xfrm>
            <a:off x="5223986" y="4511635"/>
            <a:ext cx="496133" cy="496133"/>
          </a:xfrm>
          <a:prstGeom prst="rect">
            <a:avLst/>
          </a:prstGeom>
        </p:spPr>
      </p:pic>
      <p:sp>
        <p:nvSpPr>
          <p:cNvPr id="9" name="Text 5"/>
          <p:cNvSpPr/>
          <p:nvPr/>
        </p:nvSpPr>
        <p:spPr>
          <a:xfrm>
            <a:off x="5223986" y="525577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Low Light Noise</a:t>
            </a:r>
            <a:endParaRPr lang="en-US" sz="1950" dirty="0"/>
          </a:p>
        </p:txBody>
      </p:sp>
      <p:sp>
        <p:nvSpPr>
          <p:cNvPr id="10" name="Text 6"/>
          <p:cNvSpPr/>
          <p:nvPr/>
        </p:nvSpPr>
        <p:spPr>
          <a:xfrm>
            <a:off x="5223986" y="5684996"/>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Introduced by inadequate lighting conditions, resulting in graininess and reduced clarity.</a:t>
            </a:r>
            <a:endParaRPr lang="en-US" sz="1550" dirty="0"/>
          </a:p>
        </p:txBody>
      </p:sp>
      <p:pic>
        <p:nvPicPr>
          <p:cNvPr id="11" name="Image 2" descr="preencoded.png">    </p:cNvPr>
          <p:cNvPicPr>
            <a:picLocks noChangeAspect="1"/>
          </p:cNvPicPr>
          <p:nvPr/>
        </p:nvPicPr>
        <p:blipFill>
          <a:blip r:embed="rId3"/>
          <a:stretch>
            <a:fillRect/>
          </a:stretch>
        </p:blipFill>
        <p:spPr>
          <a:xfrm>
            <a:off x="9654302" y="4511635"/>
            <a:ext cx="496133" cy="496133"/>
          </a:xfrm>
          <a:prstGeom prst="rect">
            <a:avLst/>
          </a:prstGeom>
        </p:spPr>
      </p:pic>
      <p:sp>
        <p:nvSpPr>
          <p:cNvPr id="12" name="Text 7"/>
          <p:cNvSpPr/>
          <p:nvPr/>
        </p:nvSpPr>
        <p:spPr>
          <a:xfrm>
            <a:off x="9654302" y="5255776"/>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E0D6DE"/>
                </a:solidFill>
                <a:latin typeface="Fira Mono Medium" pitchFamily="34" charset="0"/>
                <a:ea typeface="Fira Mono Medium" pitchFamily="34" charset="-122"/>
                <a:cs typeface="Fira Mono Medium" pitchFamily="34" charset="-120"/>
              </a:rPr>
              <a:t>Camera Shake</a:t>
            </a:r>
            <a:endParaRPr lang="en-US" sz="1950" dirty="0"/>
          </a:p>
        </p:txBody>
      </p:sp>
      <p:sp>
        <p:nvSpPr>
          <p:cNvPr id="13" name="Text 8"/>
          <p:cNvSpPr/>
          <p:nvPr/>
        </p:nvSpPr>
        <p:spPr>
          <a:xfrm>
            <a:off x="9654302" y="5684996"/>
            <a:ext cx="4182308"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Random vibrations during capture, leading to overall image instability and softness.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35581"/>
            <a:ext cx="3720108" cy="310158"/>
          </a:xfrm>
          <a:prstGeom prst="rect">
            <a:avLst/>
          </a:prstGeom>
          <a:noFill/>
          <a:ln/>
        </p:spPr>
        <p:txBody>
          <a:bodyPr wrap="none" lIns="0" tIns="0" rIns="0" bIns="0" rtlCol="0" anchor="t"/>
          <a:lstStyle/>
          <a:p>
            <a:pPr algn="l" indent="0" marL="0">
              <a:lnSpc>
                <a:spcPts val="2400"/>
              </a:lnSpc>
              <a:buNone/>
            </a:pPr>
            <a:r>
              <a:rPr lang="en-US" sz="1950" dirty="0">
                <a:solidFill>
                  <a:srgbClr val="FBF3FA"/>
                </a:solidFill>
                <a:latin typeface="Fira Mono Medium" pitchFamily="34" charset="0"/>
                <a:ea typeface="Fira Mono Medium" pitchFamily="34" charset="-122"/>
                <a:cs typeface="Fira Mono Medium" pitchFamily="34" charset="-120"/>
              </a:rPr>
              <a:t>JOURNEY TO SHARPER IMAGES</a:t>
            </a:r>
            <a:endParaRPr lang="en-US" sz="1950" dirty="0"/>
          </a:p>
        </p:txBody>
      </p:sp>
      <p:sp>
        <p:nvSpPr>
          <p:cNvPr id="3" name="Text 1"/>
          <p:cNvSpPr/>
          <p:nvPr/>
        </p:nvSpPr>
        <p:spPr>
          <a:xfrm>
            <a:off x="793790" y="1344097"/>
            <a:ext cx="8930521" cy="620078"/>
          </a:xfrm>
          <a:prstGeom prst="rect">
            <a:avLst/>
          </a:prstGeom>
          <a:noFill/>
          <a:ln/>
        </p:spPr>
        <p:txBody>
          <a:bodyPr wrap="none" lIns="0" tIns="0" rIns="0" bIns="0" rtlCol="0" anchor="t"/>
          <a:lstStyle/>
          <a:p>
            <a:pPr algn="l" indent="0" marL="0">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Pre-CNN Enhancement Techniques</a:t>
            </a:r>
            <a:endParaRPr lang="en-US" sz="3900" dirty="0"/>
          </a:p>
        </p:txBody>
      </p:sp>
      <p:sp>
        <p:nvSpPr>
          <p:cNvPr id="4" name="Text 2"/>
          <p:cNvSpPr/>
          <p:nvPr/>
        </p:nvSpPr>
        <p:spPr>
          <a:xfrm>
            <a:off x="793790" y="2261830"/>
            <a:ext cx="13042821" cy="95261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Before the advent of deep learning, several conventional techniques were employed for image enhancement. These methods often relied on mathematical algorithms and statistical models to address specific degradation issues. While effective to a certain degree, they frequently faced limitations in handling complex, real-world noise patterns and preserving fine details.</a:t>
            </a:r>
            <a:endParaRPr lang="en-US" sz="1550" dirty="0"/>
          </a:p>
        </p:txBody>
      </p:sp>
      <p:sp>
        <p:nvSpPr>
          <p:cNvPr id="5" name="Shape 3"/>
          <p:cNvSpPr/>
          <p:nvPr/>
        </p:nvSpPr>
        <p:spPr>
          <a:xfrm>
            <a:off x="793790" y="3660934"/>
            <a:ext cx="6279356" cy="2651522"/>
          </a:xfrm>
          <a:prstGeom prst="roundRect">
            <a:avLst>
              <a:gd name="adj" fmla="val 1123"/>
            </a:avLst>
          </a:prstGeom>
          <a:solidFill>
            <a:srgbClr val="022349"/>
          </a:solidFill>
          <a:ln/>
        </p:spPr>
      </p:sp>
      <p:pic>
        <p:nvPicPr>
          <p:cNvPr id="6" name="Image 0" descr="preencoded.png">    </p:cNvPr>
          <p:cNvPicPr>
            <a:picLocks noChangeAspect="1"/>
          </p:cNvPicPr>
          <p:nvPr/>
        </p:nvPicPr>
        <p:blipFill>
          <a:blip r:embed="rId1"/>
          <a:stretch>
            <a:fillRect/>
          </a:stretch>
        </p:blipFill>
        <p:spPr>
          <a:xfrm>
            <a:off x="992148" y="3920371"/>
            <a:ext cx="310039" cy="248007"/>
          </a:xfrm>
          <a:prstGeom prst="rect">
            <a:avLst/>
          </a:prstGeom>
        </p:spPr>
      </p:pic>
      <p:sp>
        <p:nvSpPr>
          <p:cNvPr id="7" name="Text 4"/>
          <p:cNvSpPr/>
          <p:nvPr/>
        </p:nvSpPr>
        <p:spPr>
          <a:xfrm>
            <a:off x="1500545" y="3908822"/>
            <a:ext cx="2529721"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ira Mono Medium" pitchFamily="34" charset="0"/>
                <a:ea typeface="Fira Mono Medium" pitchFamily="34" charset="-122"/>
                <a:cs typeface="Fira Mono Medium" pitchFamily="34" charset="-120"/>
              </a:rPr>
              <a:t>Filtering Methods</a:t>
            </a:r>
            <a:endParaRPr lang="en-US" sz="1950" dirty="0"/>
          </a:p>
        </p:txBody>
      </p:sp>
      <p:sp>
        <p:nvSpPr>
          <p:cNvPr id="8" name="Text 5"/>
          <p:cNvSpPr/>
          <p:nvPr/>
        </p:nvSpPr>
        <p:spPr>
          <a:xfrm>
            <a:off x="1500545" y="4417338"/>
            <a:ext cx="537424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FFFFFF"/>
                </a:solidFill>
                <a:latin typeface="Fira Sans" pitchFamily="34" charset="0"/>
                <a:ea typeface="Fira Sans" pitchFamily="34" charset="-122"/>
                <a:cs typeface="Fira Sans" pitchFamily="34" charset="-120"/>
              </a:rPr>
              <a:t>Gaussian Blur: Reduces noise but can blur edges.</a:t>
            </a:r>
            <a:endParaRPr lang="en-US" sz="1550" dirty="0"/>
          </a:p>
        </p:txBody>
      </p:sp>
      <p:sp>
        <p:nvSpPr>
          <p:cNvPr id="9" name="Text 6"/>
          <p:cNvSpPr/>
          <p:nvPr/>
        </p:nvSpPr>
        <p:spPr>
          <a:xfrm>
            <a:off x="1500545" y="4804291"/>
            <a:ext cx="537424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Fira Sans" pitchFamily="34" charset="0"/>
                <a:ea typeface="Fira Sans" pitchFamily="34" charset="-122"/>
                <a:cs typeface="Fira Sans" pitchFamily="34" charset="-120"/>
              </a:rPr>
              <a:t>Median Filter: Effective against salt-and-pepper noise, preserves edges better than Gaussian.</a:t>
            </a:r>
            <a:endParaRPr lang="en-US" sz="1550" dirty="0"/>
          </a:p>
        </p:txBody>
      </p:sp>
      <p:sp>
        <p:nvSpPr>
          <p:cNvPr id="10" name="Text 7"/>
          <p:cNvSpPr/>
          <p:nvPr/>
        </p:nvSpPr>
        <p:spPr>
          <a:xfrm>
            <a:off x="1500545" y="5508784"/>
            <a:ext cx="537424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Fira Sans" pitchFamily="34" charset="0"/>
                <a:ea typeface="Fira Sans" pitchFamily="34" charset="-122"/>
                <a:cs typeface="Fira Sans" pitchFamily="34" charset="-120"/>
              </a:rPr>
              <a:t>Wiener Filter: Adaptive filter that minimizes mean square error, good for deblurring.</a:t>
            </a:r>
            <a:endParaRPr lang="en-US" sz="1550" dirty="0"/>
          </a:p>
        </p:txBody>
      </p:sp>
      <p:sp>
        <p:nvSpPr>
          <p:cNvPr id="11" name="Shape 8"/>
          <p:cNvSpPr/>
          <p:nvPr/>
        </p:nvSpPr>
        <p:spPr>
          <a:xfrm>
            <a:off x="7564874" y="3660934"/>
            <a:ext cx="6279356" cy="2582108"/>
          </a:xfrm>
          <a:prstGeom prst="roundRect">
            <a:avLst>
              <a:gd name="adj" fmla="val 1153"/>
            </a:avLst>
          </a:prstGeom>
          <a:solidFill>
            <a:srgbClr val="4D0038"/>
          </a:solidFill>
          <a:ln/>
        </p:spPr>
      </p:sp>
      <p:pic>
        <p:nvPicPr>
          <p:cNvPr id="12" name="Image 1" descr="preencoded.png">    </p:cNvPr>
          <p:cNvPicPr>
            <a:picLocks noChangeAspect="1"/>
          </p:cNvPicPr>
          <p:nvPr/>
        </p:nvPicPr>
        <p:blipFill>
          <a:blip r:embed="rId2"/>
          <a:stretch>
            <a:fillRect/>
          </a:stretch>
        </p:blipFill>
        <p:spPr>
          <a:xfrm>
            <a:off x="7763232" y="3920371"/>
            <a:ext cx="310039" cy="248007"/>
          </a:xfrm>
          <a:prstGeom prst="rect">
            <a:avLst/>
          </a:prstGeom>
        </p:spPr>
      </p:pic>
      <p:sp>
        <p:nvSpPr>
          <p:cNvPr id="13" name="Text 9"/>
          <p:cNvSpPr/>
          <p:nvPr/>
        </p:nvSpPr>
        <p:spPr>
          <a:xfrm>
            <a:off x="8271629" y="3908822"/>
            <a:ext cx="4017764" cy="310158"/>
          </a:xfrm>
          <a:prstGeom prst="rect">
            <a:avLst/>
          </a:prstGeom>
          <a:noFill/>
          <a:ln/>
        </p:spPr>
        <p:txBody>
          <a:bodyPr wrap="none" lIns="0" tIns="0" rIns="0" bIns="0" rtlCol="0" anchor="t"/>
          <a:lstStyle/>
          <a:p>
            <a:pPr algn="l" indent="0" marL="0">
              <a:lnSpc>
                <a:spcPts val="2400"/>
              </a:lnSpc>
              <a:buNone/>
            </a:pPr>
            <a:r>
              <a:rPr lang="en-US" sz="1950" dirty="0">
                <a:solidFill>
                  <a:srgbClr val="FFFFFF"/>
                </a:solidFill>
                <a:latin typeface="Fira Mono Medium" pitchFamily="34" charset="0"/>
                <a:ea typeface="Fira Mono Medium" pitchFamily="34" charset="-122"/>
                <a:cs typeface="Fira Mono Medium" pitchFamily="34" charset="-120"/>
              </a:rPr>
              <a:t>Frequency Domain Techniques</a:t>
            </a:r>
            <a:endParaRPr lang="en-US" sz="1950" dirty="0"/>
          </a:p>
        </p:txBody>
      </p:sp>
      <p:sp>
        <p:nvSpPr>
          <p:cNvPr id="14" name="Text 10"/>
          <p:cNvSpPr/>
          <p:nvPr/>
        </p:nvSpPr>
        <p:spPr>
          <a:xfrm>
            <a:off x="8271629" y="4417338"/>
            <a:ext cx="537424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Fira Sans" pitchFamily="34" charset="0"/>
                <a:ea typeface="Fira Sans" pitchFamily="34" charset="-122"/>
                <a:cs typeface="Fira Sans" pitchFamily="34" charset="-120"/>
              </a:rPr>
              <a:t>Fourier Transform: Converts image to frequency domain for easier noise removal.</a:t>
            </a:r>
            <a:endParaRPr lang="en-US" sz="1550" dirty="0"/>
          </a:p>
        </p:txBody>
      </p:sp>
      <p:sp>
        <p:nvSpPr>
          <p:cNvPr id="15" name="Text 11"/>
          <p:cNvSpPr/>
          <p:nvPr/>
        </p:nvSpPr>
        <p:spPr>
          <a:xfrm>
            <a:off x="8271629" y="5121831"/>
            <a:ext cx="5374243"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FFFFFF"/>
                </a:solidFill>
                <a:latin typeface="Fira Sans" pitchFamily="34" charset="0"/>
                <a:ea typeface="Fira Sans" pitchFamily="34" charset="-122"/>
                <a:cs typeface="Fira Sans" pitchFamily="34" charset="-120"/>
              </a:rPr>
              <a:t>Wavelet Transform: Decomposes image into different frequency components, offering multi-resolution analysis.</a:t>
            </a:r>
            <a:endParaRPr lang="en-US" sz="1550" dirty="0"/>
          </a:p>
        </p:txBody>
      </p:sp>
      <p:sp>
        <p:nvSpPr>
          <p:cNvPr id="16" name="Text 12"/>
          <p:cNvSpPr/>
          <p:nvPr/>
        </p:nvSpPr>
        <p:spPr>
          <a:xfrm>
            <a:off x="793790" y="6758940"/>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These techniques laid the groundwork for modern image processing, but often required manual tuning and struggled with diverse degradation types simultaneously.</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70209"/>
            <a:ext cx="2827377" cy="310158"/>
          </a:xfrm>
          <a:prstGeom prst="rect">
            <a:avLst/>
          </a:prstGeom>
          <a:noFill/>
          <a:ln/>
        </p:spPr>
        <p:txBody>
          <a:bodyPr wrap="none" lIns="0" tIns="0" rIns="0" bIns="0" rtlCol="0" anchor="t"/>
          <a:lstStyle/>
          <a:p>
            <a:pPr algn="l" indent="0" marL="0">
              <a:lnSpc>
                <a:spcPts val="2400"/>
              </a:lnSpc>
              <a:buNone/>
            </a:pPr>
            <a:r>
              <a:rPr lang="en-US" sz="1950" dirty="0">
                <a:solidFill>
                  <a:srgbClr val="FBF3FA"/>
                </a:solidFill>
                <a:latin typeface="Fira Mono Medium" pitchFamily="34" charset="0"/>
                <a:ea typeface="Fira Mono Medium" pitchFamily="34" charset="-122"/>
                <a:cs typeface="Fira Mono Medium" pitchFamily="34" charset="-120"/>
              </a:rPr>
              <a:t>UNLOCKING POTENTIAL</a:t>
            </a:r>
            <a:endParaRPr lang="en-US" sz="1950" dirty="0"/>
          </a:p>
        </p:txBody>
      </p:sp>
      <p:sp>
        <p:nvSpPr>
          <p:cNvPr id="4" name="Text 1"/>
          <p:cNvSpPr/>
          <p:nvPr/>
        </p:nvSpPr>
        <p:spPr>
          <a:xfrm>
            <a:off x="793790" y="2178725"/>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FBF3FA"/>
                </a:solidFill>
                <a:latin typeface="Fira Mono Medium" pitchFamily="34" charset="0"/>
                <a:ea typeface="Fira Mono Medium" pitchFamily="34" charset="-122"/>
                <a:cs typeface="Fira Mono Medium" pitchFamily="34" charset="-120"/>
              </a:rPr>
              <a:t>Introduction to Convolutional Neural Networks (CNNs)</a:t>
            </a:r>
            <a:endParaRPr lang="en-US" sz="3900" dirty="0"/>
          </a:p>
        </p:txBody>
      </p:sp>
      <p:sp>
        <p:nvSpPr>
          <p:cNvPr id="5" name="Text 2"/>
          <p:cNvSpPr/>
          <p:nvPr/>
        </p:nvSpPr>
        <p:spPr>
          <a:xfrm>
            <a:off x="793790" y="4336613"/>
            <a:ext cx="7556421" cy="2222778"/>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Fira Sans" pitchFamily="34" charset="0"/>
                <a:ea typeface="Fira Sans" pitchFamily="34" charset="-122"/>
                <a:cs typeface="Fira Sans" pitchFamily="34" charset="-120"/>
              </a:rPr>
              <a:t>Convolutional Neural Networks (CNNs) have revolutionised image processing due to their remarkable ability to learn hierarchical features directly from raw image data. Unlike traditional methods, CNNs automatically extract relevant patterns, making them highly effective for complex tasks like image clarification. Their core components, such as convolutional layers and pooling layers, enable them to identify edges, textures, and ultimately, high-level features crucial for reconstruction.</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66882" y="527209"/>
            <a:ext cx="2396490" cy="299561"/>
          </a:xfrm>
          <a:prstGeom prst="rect">
            <a:avLst/>
          </a:prstGeom>
          <a:noFill/>
          <a:ln/>
        </p:spPr>
        <p:txBody>
          <a:bodyPr wrap="none" lIns="0" tIns="0" rIns="0" bIns="0" rtlCol="0" anchor="t"/>
          <a:lstStyle/>
          <a:p>
            <a:pPr algn="l" indent="0" marL="0">
              <a:lnSpc>
                <a:spcPts val="2350"/>
              </a:lnSpc>
              <a:buNone/>
            </a:pPr>
            <a:r>
              <a:rPr lang="en-US" sz="1850" dirty="0">
                <a:solidFill>
                  <a:srgbClr val="FBF3FA"/>
                </a:solidFill>
                <a:latin typeface="Fira Mono Medium" pitchFamily="34" charset="0"/>
                <a:ea typeface="Fira Mono Medium" pitchFamily="34" charset="-122"/>
                <a:cs typeface="Fira Mono Medium" pitchFamily="34" charset="-120"/>
              </a:rPr>
              <a:t>OUR METHODOLOGY</a:t>
            </a:r>
            <a:endParaRPr lang="en-US" sz="1850" dirty="0"/>
          </a:p>
        </p:txBody>
      </p:sp>
      <p:sp>
        <p:nvSpPr>
          <p:cNvPr id="3" name="Text 1"/>
          <p:cNvSpPr/>
          <p:nvPr/>
        </p:nvSpPr>
        <p:spPr>
          <a:xfrm>
            <a:off x="766882" y="1018461"/>
            <a:ext cx="11788973" cy="599123"/>
          </a:xfrm>
          <a:prstGeom prst="rect">
            <a:avLst/>
          </a:prstGeom>
          <a:noFill/>
          <a:ln/>
        </p:spPr>
        <p:txBody>
          <a:bodyPr wrap="none" lIns="0" tIns="0" rIns="0" bIns="0" rtlCol="0" anchor="t"/>
          <a:lstStyle/>
          <a:p>
            <a:pPr algn="l" indent="0" marL="0">
              <a:lnSpc>
                <a:spcPts val="4700"/>
              </a:lnSpc>
              <a:buNone/>
            </a:pPr>
            <a:r>
              <a:rPr lang="en-US" sz="3750" dirty="0">
                <a:solidFill>
                  <a:srgbClr val="FBF3FA"/>
                </a:solidFill>
                <a:latin typeface="Fira Mono Medium" pitchFamily="34" charset="0"/>
                <a:ea typeface="Fira Mono Medium" pitchFamily="34" charset="-122"/>
                <a:cs typeface="Fira Mono Medium" pitchFamily="34" charset="-120"/>
              </a:rPr>
              <a:t>Dataset Curation &amp; Preprocessing Pipeline</a:t>
            </a:r>
            <a:endParaRPr lang="en-US" sz="3750" dirty="0"/>
          </a:p>
        </p:txBody>
      </p:sp>
      <p:sp>
        <p:nvSpPr>
          <p:cNvPr id="4" name="Text 2"/>
          <p:cNvSpPr/>
          <p:nvPr/>
        </p:nvSpPr>
        <p:spPr>
          <a:xfrm>
            <a:off x="766882" y="1905119"/>
            <a:ext cx="13096637" cy="122682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A robust dataset is fundamental to training an effective CNN model. For our cat and dog image clarification project, we meticulously curated a diverse dataset, ensuring a wide range of breeds, poses, lighting conditions, and background variations. The preprocessing pipeline was designed to augment this data and introduce controlled degradation, simulating real-world scenarios. This rigorous preparation ensures our model learns to clarify images across various conditions.</a:t>
            </a:r>
            <a:endParaRPr lang="en-US" sz="1500" dirty="0"/>
          </a:p>
        </p:txBody>
      </p:sp>
      <p:pic>
        <p:nvPicPr>
          <p:cNvPr id="5" name="Image 0" descr="preencoded.png">    </p:cNvPr>
          <p:cNvPicPr>
            <a:picLocks noChangeAspect="1"/>
          </p:cNvPicPr>
          <p:nvPr/>
        </p:nvPicPr>
        <p:blipFill>
          <a:blip r:embed="rId1"/>
          <a:stretch>
            <a:fillRect/>
          </a:stretch>
        </p:blipFill>
        <p:spPr>
          <a:xfrm>
            <a:off x="766882" y="3347561"/>
            <a:ext cx="6548318" cy="766882"/>
          </a:xfrm>
          <a:prstGeom prst="rect">
            <a:avLst/>
          </a:prstGeom>
        </p:spPr>
      </p:pic>
      <p:sp>
        <p:nvSpPr>
          <p:cNvPr id="6" name="Text 3"/>
          <p:cNvSpPr/>
          <p:nvPr/>
        </p:nvSpPr>
        <p:spPr>
          <a:xfrm>
            <a:off x="958572" y="4306133"/>
            <a:ext cx="2396490" cy="299561"/>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Image Collection</a:t>
            </a:r>
            <a:endParaRPr lang="en-US" sz="1850" dirty="0"/>
          </a:p>
        </p:txBody>
      </p:sp>
      <p:sp>
        <p:nvSpPr>
          <p:cNvPr id="7" name="Text 4"/>
          <p:cNvSpPr/>
          <p:nvPr/>
        </p:nvSpPr>
        <p:spPr>
          <a:xfrm>
            <a:off x="958572" y="4720709"/>
            <a:ext cx="6164937" cy="61341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Gathering a large, diverse set of high-resolution cat and dog images from various sources.</a:t>
            </a:r>
            <a:endParaRPr lang="en-US" sz="1500" dirty="0"/>
          </a:p>
        </p:txBody>
      </p:sp>
      <p:pic>
        <p:nvPicPr>
          <p:cNvPr id="8" name="Image 1" descr="preencoded.png">    </p:cNvPr>
          <p:cNvPicPr>
            <a:picLocks noChangeAspect="1"/>
          </p:cNvPicPr>
          <p:nvPr/>
        </p:nvPicPr>
        <p:blipFill>
          <a:blip r:embed="rId2"/>
          <a:stretch>
            <a:fillRect/>
          </a:stretch>
        </p:blipFill>
        <p:spPr>
          <a:xfrm>
            <a:off x="7315200" y="3347561"/>
            <a:ext cx="6548318" cy="766882"/>
          </a:xfrm>
          <a:prstGeom prst="rect">
            <a:avLst/>
          </a:prstGeom>
        </p:spPr>
      </p:pic>
      <p:sp>
        <p:nvSpPr>
          <p:cNvPr id="9" name="Text 5"/>
          <p:cNvSpPr/>
          <p:nvPr/>
        </p:nvSpPr>
        <p:spPr>
          <a:xfrm>
            <a:off x="7506891" y="4306133"/>
            <a:ext cx="2443520" cy="299561"/>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Data Augmentation</a:t>
            </a:r>
            <a:endParaRPr lang="en-US" sz="1850" dirty="0"/>
          </a:p>
        </p:txBody>
      </p:sp>
      <p:sp>
        <p:nvSpPr>
          <p:cNvPr id="10" name="Text 6"/>
          <p:cNvSpPr/>
          <p:nvPr/>
        </p:nvSpPr>
        <p:spPr>
          <a:xfrm>
            <a:off x="7506891" y="4720709"/>
            <a:ext cx="6164937" cy="61341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Applying rotations, flips, and scaling to increase dataset size and variability.</a:t>
            </a:r>
            <a:endParaRPr lang="en-US" sz="1500" dirty="0"/>
          </a:p>
        </p:txBody>
      </p:sp>
      <p:pic>
        <p:nvPicPr>
          <p:cNvPr id="11" name="Image 2" descr="preencoded.png">    </p:cNvPr>
          <p:cNvPicPr>
            <a:picLocks noChangeAspect="1"/>
          </p:cNvPicPr>
          <p:nvPr/>
        </p:nvPicPr>
        <p:blipFill>
          <a:blip r:embed="rId3"/>
          <a:stretch>
            <a:fillRect/>
          </a:stretch>
        </p:blipFill>
        <p:spPr>
          <a:xfrm>
            <a:off x="766882" y="5525810"/>
            <a:ext cx="6548318" cy="766882"/>
          </a:xfrm>
          <a:prstGeom prst="rect">
            <a:avLst/>
          </a:prstGeom>
        </p:spPr>
      </p:pic>
      <p:sp>
        <p:nvSpPr>
          <p:cNvPr id="12" name="Text 7"/>
          <p:cNvSpPr/>
          <p:nvPr/>
        </p:nvSpPr>
        <p:spPr>
          <a:xfrm>
            <a:off x="958572" y="6484382"/>
            <a:ext cx="3018473" cy="299561"/>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Synthetic Degradation</a:t>
            </a:r>
            <a:endParaRPr lang="en-US" sz="1850" dirty="0"/>
          </a:p>
        </p:txBody>
      </p:sp>
      <p:sp>
        <p:nvSpPr>
          <p:cNvPr id="13" name="Text 8"/>
          <p:cNvSpPr/>
          <p:nvPr/>
        </p:nvSpPr>
        <p:spPr>
          <a:xfrm>
            <a:off x="958572" y="6898958"/>
            <a:ext cx="6164937" cy="61341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Introducing controlled noise, blur, and compression artifacts to clean images.</a:t>
            </a:r>
            <a:endParaRPr lang="en-US" sz="1500" dirty="0"/>
          </a:p>
        </p:txBody>
      </p:sp>
      <p:pic>
        <p:nvPicPr>
          <p:cNvPr id="14" name="Image 3" descr="preencoded.png">    </p:cNvPr>
          <p:cNvPicPr>
            <a:picLocks noChangeAspect="1"/>
          </p:cNvPicPr>
          <p:nvPr/>
        </p:nvPicPr>
        <p:blipFill>
          <a:blip r:embed="rId4"/>
          <a:stretch>
            <a:fillRect/>
          </a:stretch>
        </p:blipFill>
        <p:spPr>
          <a:xfrm>
            <a:off x="7315200" y="5525810"/>
            <a:ext cx="6548318" cy="766882"/>
          </a:xfrm>
          <a:prstGeom prst="rect">
            <a:avLst/>
          </a:prstGeom>
        </p:spPr>
      </p:pic>
      <p:sp>
        <p:nvSpPr>
          <p:cNvPr id="15" name="Text 9"/>
          <p:cNvSpPr/>
          <p:nvPr/>
        </p:nvSpPr>
        <p:spPr>
          <a:xfrm>
            <a:off x="7506891" y="6484382"/>
            <a:ext cx="2396490" cy="299561"/>
          </a:xfrm>
          <a:prstGeom prst="rect">
            <a:avLst/>
          </a:prstGeom>
          <a:noFill/>
          <a:ln/>
        </p:spPr>
        <p:txBody>
          <a:bodyPr wrap="none" lIns="0" tIns="0" rIns="0" bIns="0" rtlCol="0" anchor="t"/>
          <a:lstStyle/>
          <a:p>
            <a:pPr algn="l" indent="0" marL="0">
              <a:lnSpc>
                <a:spcPts val="2350"/>
              </a:lnSpc>
              <a:buNone/>
            </a:pPr>
            <a:r>
              <a:rPr lang="en-US" sz="1850" dirty="0">
                <a:solidFill>
                  <a:srgbClr val="E0D6DE"/>
                </a:solidFill>
                <a:latin typeface="Fira Mono Medium" pitchFamily="34" charset="0"/>
                <a:ea typeface="Fira Mono Medium" pitchFamily="34" charset="-122"/>
                <a:cs typeface="Fira Mono Medium" pitchFamily="34" charset="-120"/>
              </a:rPr>
              <a:t>Train/Test Split</a:t>
            </a:r>
            <a:endParaRPr lang="en-US" sz="1850" dirty="0"/>
          </a:p>
        </p:txBody>
      </p:sp>
      <p:sp>
        <p:nvSpPr>
          <p:cNvPr id="16" name="Text 10"/>
          <p:cNvSpPr/>
          <p:nvPr/>
        </p:nvSpPr>
        <p:spPr>
          <a:xfrm>
            <a:off x="7506891" y="6898958"/>
            <a:ext cx="6164937" cy="61341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Dividing the dataset into training, validation, and testing sets to evaluate model performance impartially.</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68536" y="459581"/>
            <a:ext cx="2089190" cy="261104"/>
          </a:xfrm>
          <a:prstGeom prst="rect">
            <a:avLst/>
          </a:prstGeom>
          <a:noFill/>
          <a:ln/>
        </p:spPr>
        <p:txBody>
          <a:bodyPr wrap="none" lIns="0" tIns="0" rIns="0" bIns="0" rtlCol="0" anchor="t"/>
          <a:lstStyle/>
          <a:p>
            <a:pPr algn="l" indent="0" marL="0">
              <a:lnSpc>
                <a:spcPts val="2050"/>
              </a:lnSpc>
              <a:buNone/>
            </a:pPr>
            <a:r>
              <a:rPr lang="en-US" sz="1600" dirty="0">
                <a:solidFill>
                  <a:srgbClr val="FBF3FA"/>
                </a:solidFill>
                <a:latin typeface="Fira Mono Medium" pitchFamily="34" charset="0"/>
                <a:ea typeface="Fira Mono Medium" pitchFamily="34" charset="-122"/>
                <a:cs typeface="Fira Mono Medium" pitchFamily="34" charset="-120"/>
              </a:rPr>
              <a:t>DEEP DIVE</a:t>
            </a:r>
            <a:endParaRPr lang="en-US" sz="1600" dirty="0"/>
          </a:p>
        </p:txBody>
      </p:sp>
      <p:sp>
        <p:nvSpPr>
          <p:cNvPr id="3" name="Text 1"/>
          <p:cNvSpPr/>
          <p:nvPr/>
        </p:nvSpPr>
        <p:spPr>
          <a:xfrm>
            <a:off x="668536" y="887730"/>
            <a:ext cx="9274969" cy="522208"/>
          </a:xfrm>
          <a:prstGeom prst="rect">
            <a:avLst/>
          </a:prstGeom>
          <a:noFill/>
          <a:ln/>
        </p:spPr>
        <p:txBody>
          <a:bodyPr wrap="none" lIns="0" tIns="0" rIns="0" bIns="0" rtlCol="0" anchor="t"/>
          <a:lstStyle/>
          <a:p>
            <a:pPr algn="l" indent="0" marL="0">
              <a:lnSpc>
                <a:spcPts val="4100"/>
              </a:lnSpc>
              <a:buNone/>
            </a:pPr>
            <a:r>
              <a:rPr lang="en-US" sz="3250" dirty="0">
                <a:solidFill>
                  <a:srgbClr val="FBF3FA"/>
                </a:solidFill>
                <a:latin typeface="Fira Mono Medium" pitchFamily="34" charset="0"/>
                <a:ea typeface="Fira Mono Medium" pitchFamily="34" charset="-122"/>
                <a:cs typeface="Fira Mono Medium" pitchFamily="34" charset="-120"/>
              </a:rPr>
              <a:t>Designing Our Custom CNN Architecture</a:t>
            </a:r>
            <a:endParaRPr lang="en-US" sz="3250" dirty="0"/>
          </a:p>
        </p:txBody>
      </p:sp>
      <p:sp>
        <p:nvSpPr>
          <p:cNvPr id="4" name="Text 2"/>
          <p:cNvSpPr/>
          <p:nvPr/>
        </p:nvSpPr>
        <p:spPr>
          <a:xfrm>
            <a:off x="668536" y="1660565"/>
            <a:ext cx="13293328" cy="534829"/>
          </a:xfrm>
          <a:prstGeom prst="rect">
            <a:avLst/>
          </a:prstGeom>
          <a:noFill/>
          <a:ln/>
        </p:spPr>
        <p:txBody>
          <a:bodyPr wrap="square" lIns="0" tIns="0" rIns="0" bIns="0" rtlCol="0" anchor="t"/>
          <a:lstStyle/>
          <a:p>
            <a:pPr algn="l" indent="0" marL="0">
              <a:lnSpc>
                <a:spcPts val="2100"/>
              </a:lnSpc>
              <a:buNone/>
            </a:pPr>
            <a:r>
              <a:rPr lang="en-US" sz="1300" dirty="0">
                <a:solidFill>
                  <a:srgbClr val="E0D6DE"/>
                </a:solidFill>
                <a:latin typeface="Fira Sans" pitchFamily="34" charset="0"/>
                <a:ea typeface="Fira Sans" pitchFamily="34" charset="-122"/>
                <a:cs typeface="Fira Sans" pitchFamily="34" charset="-120"/>
              </a:rPr>
              <a:t>Our custom CNN architecture is designed specifically for image clarification, focusing on capturing both global context and fine-grained details. It incorporates several key components to achieve superior performance:</a:t>
            </a:r>
            <a:endParaRPr lang="en-US" sz="1300" dirty="0"/>
          </a:p>
        </p:txBody>
      </p:sp>
      <p:sp>
        <p:nvSpPr>
          <p:cNvPr id="5" name="Text 3"/>
          <p:cNvSpPr/>
          <p:nvPr/>
        </p:nvSpPr>
        <p:spPr>
          <a:xfrm>
            <a:off x="668536" y="2533769"/>
            <a:ext cx="7812881" cy="534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E0D6DE"/>
                </a:solidFill>
                <a:latin typeface="Fira Sans" pitchFamily="34" charset="0"/>
                <a:ea typeface="Fira Sans" pitchFamily="34" charset="-122"/>
                <a:cs typeface="Fira Sans" pitchFamily="34" charset="-120"/>
              </a:rPr>
              <a:t>Encoder-Decoder Structure:</a:t>
            </a:r>
            <a:pPr algn="l" indent="0" marL="0">
              <a:lnSpc>
                <a:spcPts val="2100"/>
              </a:lnSpc>
              <a:buNone/>
            </a:pPr>
            <a:r>
              <a:rPr lang="en-US" sz="1300" dirty="0">
                <a:solidFill>
                  <a:srgbClr val="E0D6DE"/>
                </a:solidFill>
                <a:latin typeface="Fira Sans" pitchFamily="34" charset="0"/>
                <a:ea typeface="Fira Sans" pitchFamily="34" charset="-122"/>
                <a:cs typeface="Fira Sans" pitchFamily="34" charset="-120"/>
              </a:rPr>
              <a:t> An encoder compresses the image into a latent representation, while a decoder reconstructs the clarified image.</a:t>
            </a:r>
            <a:endParaRPr lang="en-US" sz="1300" dirty="0"/>
          </a:p>
        </p:txBody>
      </p:sp>
      <p:sp>
        <p:nvSpPr>
          <p:cNvPr id="6" name="Text 4"/>
          <p:cNvSpPr/>
          <p:nvPr/>
        </p:nvSpPr>
        <p:spPr>
          <a:xfrm>
            <a:off x="668536" y="3127057"/>
            <a:ext cx="7812881" cy="534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E0D6DE"/>
                </a:solidFill>
                <a:latin typeface="Fira Sans" pitchFamily="34" charset="0"/>
                <a:ea typeface="Fira Sans" pitchFamily="34" charset="-122"/>
                <a:cs typeface="Fira Sans" pitchFamily="34" charset="-120"/>
              </a:rPr>
              <a:t>Skip Connections:</a:t>
            </a:r>
            <a:pPr algn="l" indent="0" marL="0">
              <a:lnSpc>
                <a:spcPts val="2100"/>
              </a:lnSpc>
              <a:buNone/>
            </a:pPr>
            <a:r>
              <a:rPr lang="en-US" sz="1300" dirty="0">
                <a:solidFill>
                  <a:srgbClr val="E0D6DE"/>
                </a:solidFill>
                <a:latin typeface="Fira Sans" pitchFamily="34" charset="0"/>
                <a:ea typeface="Fira Sans" pitchFamily="34" charset="-122"/>
                <a:cs typeface="Fira Sans" pitchFamily="34" charset="-120"/>
              </a:rPr>
              <a:t> These bypass certain layers, allowing information from earlier layers to directly feed into later layers, preserving fine details.</a:t>
            </a:r>
            <a:endParaRPr lang="en-US" sz="1300" dirty="0"/>
          </a:p>
        </p:txBody>
      </p:sp>
      <p:sp>
        <p:nvSpPr>
          <p:cNvPr id="7" name="Text 5"/>
          <p:cNvSpPr/>
          <p:nvPr/>
        </p:nvSpPr>
        <p:spPr>
          <a:xfrm>
            <a:off x="668536" y="3720346"/>
            <a:ext cx="7812881" cy="534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E0D6DE"/>
                </a:solidFill>
                <a:latin typeface="Fira Sans" pitchFamily="34" charset="0"/>
                <a:ea typeface="Fira Sans" pitchFamily="34" charset="-122"/>
                <a:cs typeface="Fira Sans" pitchFamily="34" charset="-120"/>
              </a:rPr>
              <a:t>Residual Blocks:</a:t>
            </a:r>
            <a:pPr algn="l" indent="0" marL="0">
              <a:lnSpc>
                <a:spcPts val="2100"/>
              </a:lnSpc>
              <a:buNone/>
            </a:pPr>
            <a:r>
              <a:rPr lang="en-US" sz="1300" dirty="0">
                <a:solidFill>
                  <a:srgbClr val="E0D6DE"/>
                </a:solidFill>
                <a:latin typeface="Fira Sans" pitchFamily="34" charset="0"/>
                <a:ea typeface="Fira Sans" pitchFamily="34" charset="-122"/>
                <a:cs typeface="Fira Sans" pitchFamily="34" charset="-120"/>
              </a:rPr>
              <a:t> Help the network learn residual functions, making it easier to optimise deeper networks.</a:t>
            </a:r>
            <a:endParaRPr lang="en-US" sz="1300" dirty="0"/>
          </a:p>
        </p:txBody>
      </p:sp>
      <p:sp>
        <p:nvSpPr>
          <p:cNvPr id="8" name="Text 6"/>
          <p:cNvSpPr/>
          <p:nvPr/>
        </p:nvSpPr>
        <p:spPr>
          <a:xfrm>
            <a:off x="668536" y="4313634"/>
            <a:ext cx="7812881" cy="534829"/>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E0D6DE"/>
                </a:solidFill>
                <a:latin typeface="Fira Sans" pitchFamily="34" charset="0"/>
                <a:ea typeface="Fira Sans" pitchFamily="34" charset="-122"/>
                <a:cs typeface="Fira Sans" pitchFamily="34" charset="-120"/>
              </a:rPr>
              <a:t>Attention Mechanisms:</a:t>
            </a:r>
            <a:pPr algn="l" indent="0" marL="0">
              <a:lnSpc>
                <a:spcPts val="2100"/>
              </a:lnSpc>
              <a:buNone/>
            </a:pPr>
            <a:r>
              <a:rPr lang="en-US" sz="1300" dirty="0">
                <a:solidFill>
                  <a:srgbClr val="E0D6DE"/>
                </a:solidFill>
                <a:latin typeface="Fira Sans" pitchFamily="34" charset="0"/>
                <a:ea typeface="Fira Sans" pitchFamily="34" charset="-122"/>
                <a:cs typeface="Fira Sans" pitchFamily="34" charset="-120"/>
              </a:rPr>
              <a:t> Focus the network's attention on more important features within the image, enhancing clarification in complex areas.</a:t>
            </a:r>
            <a:endParaRPr lang="en-US" sz="1300" dirty="0"/>
          </a:p>
        </p:txBody>
      </p:sp>
      <p:pic>
        <p:nvPicPr>
          <p:cNvPr id="9" name="Image 0" descr="preencoded.png">    </p:cNvPr>
          <p:cNvPicPr>
            <a:picLocks noChangeAspect="1"/>
          </p:cNvPicPr>
          <p:nvPr/>
        </p:nvPicPr>
        <p:blipFill>
          <a:blip r:embed="rId1"/>
          <a:stretch>
            <a:fillRect/>
          </a:stretch>
        </p:blipFill>
        <p:spPr>
          <a:xfrm>
            <a:off x="8896707" y="2571393"/>
            <a:ext cx="5072658" cy="5072658"/>
          </a:xfrm>
          <a:prstGeom prst="rect">
            <a:avLst/>
          </a:prstGeom>
        </p:spPr>
      </p:pic>
      <p:sp>
        <p:nvSpPr>
          <p:cNvPr id="10" name="Text 7"/>
          <p:cNvSpPr/>
          <p:nvPr/>
        </p:nvSpPr>
        <p:spPr>
          <a:xfrm>
            <a:off x="668536" y="8020050"/>
            <a:ext cx="13293328" cy="267414"/>
          </a:xfrm>
          <a:prstGeom prst="rect">
            <a:avLst/>
          </a:prstGeom>
          <a:noFill/>
          <a:ln/>
        </p:spPr>
        <p:txBody>
          <a:bodyPr wrap="none" lIns="0" tIns="0" rIns="0" bIns="0" rtlCol="0" anchor="t"/>
          <a:lstStyle/>
          <a:p>
            <a:pPr algn="l" indent="0" marL="0">
              <a:lnSpc>
                <a:spcPts val="2100"/>
              </a:lnSpc>
              <a:buNone/>
            </a:pPr>
            <a:r>
              <a:rPr lang="en-US" sz="1300" dirty="0">
                <a:solidFill>
                  <a:srgbClr val="E0D6DE"/>
                </a:solidFill>
                <a:latin typeface="Fira Sans" pitchFamily="34" charset="0"/>
                <a:ea typeface="Fira Sans" pitchFamily="34" charset="-122"/>
                <a:cs typeface="Fira Sans" pitchFamily="34" charset="-120"/>
              </a:rPr>
              <a:t>This combination allows our model to effectively learn and reverse various forms of image degradation.</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1644" y="530543"/>
            <a:ext cx="3180993" cy="301466"/>
          </a:xfrm>
          <a:prstGeom prst="rect">
            <a:avLst/>
          </a:prstGeom>
          <a:noFill/>
          <a:ln/>
        </p:spPr>
        <p:txBody>
          <a:bodyPr wrap="none" lIns="0" tIns="0" rIns="0" bIns="0" rtlCol="0" anchor="t"/>
          <a:lstStyle/>
          <a:p>
            <a:pPr algn="l" indent="0" marL="0">
              <a:lnSpc>
                <a:spcPts val="2350"/>
              </a:lnSpc>
              <a:buNone/>
            </a:pPr>
            <a:r>
              <a:rPr lang="en-US" sz="1850" dirty="0">
                <a:solidFill>
                  <a:srgbClr val="FBF3FA"/>
                </a:solidFill>
                <a:latin typeface="Fira Mono Medium" pitchFamily="34" charset="0"/>
                <a:ea typeface="Fira Mono Medium" pitchFamily="34" charset="-122"/>
                <a:cs typeface="Fira Mono Medium" pitchFamily="34" charset="-120"/>
              </a:rPr>
              <a:t>TRAINING &amp; FINE-TUNING</a:t>
            </a:r>
            <a:endParaRPr lang="en-US" sz="1850" dirty="0"/>
          </a:p>
        </p:txBody>
      </p:sp>
      <p:sp>
        <p:nvSpPr>
          <p:cNvPr id="3" name="Text 1"/>
          <p:cNvSpPr/>
          <p:nvPr/>
        </p:nvSpPr>
        <p:spPr>
          <a:xfrm>
            <a:off x="771644" y="1024890"/>
            <a:ext cx="8101132" cy="602813"/>
          </a:xfrm>
          <a:prstGeom prst="rect">
            <a:avLst/>
          </a:prstGeom>
          <a:noFill/>
          <a:ln/>
        </p:spPr>
        <p:txBody>
          <a:bodyPr wrap="none" lIns="0" tIns="0" rIns="0" bIns="0" rtlCol="0" anchor="t"/>
          <a:lstStyle/>
          <a:p>
            <a:pPr algn="l" indent="0" marL="0">
              <a:lnSpc>
                <a:spcPts val="4700"/>
              </a:lnSpc>
              <a:buNone/>
            </a:pPr>
            <a:r>
              <a:rPr lang="en-US" sz="3750" dirty="0">
                <a:solidFill>
                  <a:srgbClr val="FBF3FA"/>
                </a:solidFill>
                <a:latin typeface="Fira Mono Medium" pitchFamily="34" charset="0"/>
                <a:ea typeface="Fira Mono Medium" pitchFamily="34" charset="-122"/>
                <a:cs typeface="Fira Mono Medium" pitchFamily="34" charset="-120"/>
              </a:rPr>
              <a:t>Optimising Model Performance</a:t>
            </a:r>
            <a:endParaRPr lang="en-US" sz="3750" dirty="0"/>
          </a:p>
        </p:txBody>
      </p:sp>
      <p:sp>
        <p:nvSpPr>
          <p:cNvPr id="4" name="Text 2"/>
          <p:cNvSpPr/>
          <p:nvPr/>
        </p:nvSpPr>
        <p:spPr>
          <a:xfrm>
            <a:off x="771644" y="1917025"/>
            <a:ext cx="13087112" cy="92583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Training and fine-tuning are critical phases in achieving optimal model performance. We employed a strategic approach, utilising specific optimisers, loss functions, and regularisation techniques to ensure our CNN learns effectively and generalises well to unseen data. Iterative fine-tuning, involving adjustments to hyperparameters and network architecture, allowed us to push the boundaries of clarification quality.</a:t>
            </a:r>
            <a:endParaRPr lang="en-US" sz="1500" dirty="0"/>
          </a:p>
        </p:txBody>
      </p:sp>
      <p:sp>
        <p:nvSpPr>
          <p:cNvPr id="5" name="Shape 3"/>
          <p:cNvSpPr/>
          <p:nvPr/>
        </p:nvSpPr>
        <p:spPr>
          <a:xfrm>
            <a:off x="771644" y="3059906"/>
            <a:ext cx="13087112" cy="4643438"/>
          </a:xfrm>
          <a:prstGeom prst="roundRect">
            <a:avLst>
              <a:gd name="adj" fmla="val 623"/>
            </a:avLst>
          </a:prstGeom>
          <a:noFill/>
          <a:ln w="7620">
            <a:solidFill>
              <a:srgbClr val="FFFFFF">
                <a:alpha val="24000"/>
              </a:srgbClr>
            </a:solidFill>
            <a:prstDash val="solid"/>
          </a:ln>
        </p:spPr>
      </p:sp>
      <p:sp>
        <p:nvSpPr>
          <p:cNvPr id="6" name="Shape 4"/>
          <p:cNvSpPr/>
          <p:nvPr/>
        </p:nvSpPr>
        <p:spPr>
          <a:xfrm>
            <a:off x="779264" y="3067526"/>
            <a:ext cx="13071872" cy="555308"/>
          </a:xfrm>
          <a:prstGeom prst="rect">
            <a:avLst/>
          </a:prstGeom>
          <a:solidFill>
            <a:srgbClr val="FFFFFF">
              <a:alpha val="4000"/>
            </a:srgbClr>
          </a:solidFill>
          <a:ln/>
        </p:spPr>
      </p:sp>
      <p:sp>
        <p:nvSpPr>
          <p:cNvPr id="7" name="Text 5"/>
          <p:cNvSpPr/>
          <p:nvPr/>
        </p:nvSpPr>
        <p:spPr>
          <a:xfrm>
            <a:off x="972264" y="3190875"/>
            <a:ext cx="3531989" cy="308610"/>
          </a:xfrm>
          <a:prstGeom prst="rect">
            <a:avLst/>
          </a:prstGeom>
          <a:noFill/>
          <a:ln/>
        </p:spPr>
        <p:txBody>
          <a:bodyPr wrap="none" lIns="0" tIns="0" rIns="0" bIns="0" rtlCol="0" anchor="t"/>
          <a:lstStyle/>
          <a:p>
            <a:pPr algn="l" indent="0" marL="0">
              <a:lnSpc>
                <a:spcPts val="2400"/>
              </a:lnSpc>
              <a:buNone/>
            </a:pPr>
            <a:r>
              <a:rPr lang="en-US" sz="1500" b="1" dirty="0">
                <a:solidFill>
                  <a:srgbClr val="E0D6DE"/>
                </a:solidFill>
                <a:latin typeface="Fira Sans" pitchFamily="34" charset="0"/>
                <a:ea typeface="Fira Sans" pitchFamily="34" charset="-122"/>
                <a:cs typeface="Fira Sans" pitchFamily="34" charset="-120"/>
              </a:rPr>
              <a:t>Component</a:t>
            </a:r>
            <a:endParaRPr lang="en-US" sz="1500" dirty="0"/>
          </a:p>
        </p:txBody>
      </p:sp>
      <p:sp>
        <p:nvSpPr>
          <p:cNvPr id="8" name="Text 6"/>
          <p:cNvSpPr/>
          <p:nvPr/>
        </p:nvSpPr>
        <p:spPr>
          <a:xfrm>
            <a:off x="4897636" y="3190875"/>
            <a:ext cx="4181713" cy="308610"/>
          </a:xfrm>
          <a:prstGeom prst="rect">
            <a:avLst/>
          </a:prstGeom>
          <a:noFill/>
          <a:ln/>
        </p:spPr>
        <p:txBody>
          <a:bodyPr wrap="none" lIns="0" tIns="0" rIns="0" bIns="0" rtlCol="0" anchor="t"/>
          <a:lstStyle/>
          <a:p>
            <a:pPr algn="l" indent="0" marL="0">
              <a:lnSpc>
                <a:spcPts val="2400"/>
              </a:lnSpc>
              <a:buNone/>
            </a:pPr>
            <a:r>
              <a:rPr lang="en-US" sz="1500" b="1" dirty="0">
                <a:solidFill>
                  <a:srgbClr val="E0D6DE"/>
                </a:solidFill>
                <a:latin typeface="Fira Sans" pitchFamily="34" charset="0"/>
                <a:ea typeface="Fira Sans" pitchFamily="34" charset="-122"/>
                <a:cs typeface="Fira Sans" pitchFamily="34" charset="-120"/>
              </a:rPr>
              <a:t>Description</a:t>
            </a:r>
            <a:endParaRPr lang="en-US" sz="1500" dirty="0"/>
          </a:p>
        </p:txBody>
      </p:sp>
      <p:sp>
        <p:nvSpPr>
          <p:cNvPr id="9" name="Text 7"/>
          <p:cNvSpPr/>
          <p:nvPr/>
        </p:nvSpPr>
        <p:spPr>
          <a:xfrm>
            <a:off x="9472732" y="3190875"/>
            <a:ext cx="4185523" cy="308610"/>
          </a:xfrm>
          <a:prstGeom prst="rect">
            <a:avLst/>
          </a:prstGeom>
          <a:noFill/>
          <a:ln/>
        </p:spPr>
        <p:txBody>
          <a:bodyPr wrap="none" lIns="0" tIns="0" rIns="0" bIns="0" rtlCol="0" anchor="t"/>
          <a:lstStyle/>
          <a:p>
            <a:pPr algn="l" indent="0" marL="0">
              <a:lnSpc>
                <a:spcPts val="2400"/>
              </a:lnSpc>
              <a:buNone/>
            </a:pPr>
            <a:r>
              <a:rPr lang="en-US" sz="1500" b="1" dirty="0">
                <a:solidFill>
                  <a:srgbClr val="E0D6DE"/>
                </a:solidFill>
                <a:latin typeface="Fira Sans" pitchFamily="34" charset="0"/>
                <a:ea typeface="Fira Sans" pitchFamily="34" charset="-122"/>
                <a:cs typeface="Fira Sans" pitchFamily="34" charset="-120"/>
              </a:rPr>
              <a:t>Impact on Performance</a:t>
            </a:r>
            <a:endParaRPr lang="en-US" sz="1500" dirty="0"/>
          </a:p>
        </p:txBody>
      </p:sp>
      <p:sp>
        <p:nvSpPr>
          <p:cNvPr id="10" name="Shape 8"/>
          <p:cNvSpPr/>
          <p:nvPr/>
        </p:nvSpPr>
        <p:spPr>
          <a:xfrm>
            <a:off x="779264" y="3622834"/>
            <a:ext cx="13071872" cy="863918"/>
          </a:xfrm>
          <a:prstGeom prst="rect">
            <a:avLst/>
          </a:prstGeom>
          <a:solidFill>
            <a:srgbClr val="000000">
              <a:alpha val="4000"/>
            </a:srgbClr>
          </a:solidFill>
          <a:ln/>
        </p:spPr>
      </p:sp>
      <p:sp>
        <p:nvSpPr>
          <p:cNvPr id="11" name="Text 9"/>
          <p:cNvSpPr/>
          <p:nvPr/>
        </p:nvSpPr>
        <p:spPr>
          <a:xfrm>
            <a:off x="972264" y="3746183"/>
            <a:ext cx="3531989" cy="30861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Optimiser</a:t>
            </a:r>
            <a:endParaRPr lang="en-US" sz="1500" dirty="0"/>
          </a:p>
        </p:txBody>
      </p:sp>
      <p:sp>
        <p:nvSpPr>
          <p:cNvPr id="12" name="Text 10"/>
          <p:cNvSpPr/>
          <p:nvPr/>
        </p:nvSpPr>
        <p:spPr>
          <a:xfrm>
            <a:off x="4897636" y="3746183"/>
            <a:ext cx="4181713" cy="30861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Adam (Adaptive Moment Estimation)</a:t>
            </a:r>
            <a:endParaRPr lang="en-US" sz="1500" dirty="0"/>
          </a:p>
        </p:txBody>
      </p:sp>
      <p:sp>
        <p:nvSpPr>
          <p:cNvPr id="13" name="Text 11"/>
          <p:cNvSpPr/>
          <p:nvPr/>
        </p:nvSpPr>
        <p:spPr>
          <a:xfrm>
            <a:off x="9472732" y="3746183"/>
            <a:ext cx="4185523" cy="61722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Efficiently adjusts learning rates, accelerating convergence and improving stability.</a:t>
            </a:r>
            <a:endParaRPr lang="en-US" sz="1500" dirty="0"/>
          </a:p>
        </p:txBody>
      </p:sp>
      <p:sp>
        <p:nvSpPr>
          <p:cNvPr id="14" name="Shape 12"/>
          <p:cNvSpPr/>
          <p:nvPr/>
        </p:nvSpPr>
        <p:spPr>
          <a:xfrm>
            <a:off x="779264" y="4486751"/>
            <a:ext cx="13071872" cy="1172528"/>
          </a:xfrm>
          <a:prstGeom prst="rect">
            <a:avLst/>
          </a:prstGeom>
          <a:solidFill>
            <a:srgbClr val="FFFFFF">
              <a:alpha val="4000"/>
            </a:srgbClr>
          </a:solidFill>
          <a:ln/>
        </p:spPr>
      </p:sp>
      <p:sp>
        <p:nvSpPr>
          <p:cNvPr id="15" name="Text 13"/>
          <p:cNvSpPr/>
          <p:nvPr/>
        </p:nvSpPr>
        <p:spPr>
          <a:xfrm>
            <a:off x="972264" y="4610100"/>
            <a:ext cx="3531989" cy="30861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Loss Function</a:t>
            </a:r>
            <a:endParaRPr lang="en-US" sz="1500" dirty="0"/>
          </a:p>
        </p:txBody>
      </p:sp>
      <p:sp>
        <p:nvSpPr>
          <p:cNvPr id="16" name="Text 14"/>
          <p:cNvSpPr/>
          <p:nvPr/>
        </p:nvSpPr>
        <p:spPr>
          <a:xfrm>
            <a:off x="4897636" y="4610100"/>
            <a:ext cx="4181713" cy="30861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Mean Squared Error (MSE) + Perceptual Loss</a:t>
            </a:r>
            <a:endParaRPr lang="en-US" sz="1500" dirty="0"/>
          </a:p>
        </p:txBody>
      </p:sp>
      <p:sp>
        <p:nvSpPr>
          <p:cNvPr id="17" name="Text 15"/>
          <p:cNvSpPr/>
          <p:nvPr/>
        </p:nvSpPr>
        <p:spPr>
          <a:xfrm>
            <a:off x="9472732" y="4610100"/>
            <a:ext cx="4185523" cy="92583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MSE measures pixel-wise difference; Perceptual loss focuses on visual quality and semantic similarity.</a:t>
            </a:r>
            <a:endParaRPr lang="en-US" sz="1500" dirty="0"/>
          </a:p>
        </p:txBody>
      </p:sp>
      <p:sp>
        <p:nvSpPr>
          <p:cNvPr id="18" name="Shape 16"/>
          <p:cNvSpPr/>
          <p:nvPr/>
        </p:nvSpPr>
        <p:spPr>
          <a:xfrm>
            <a:off x="779264" y="5659279"/>
            <a:ext cx="13071872" cy="1172528"/>
          </a:xfrm>
          <a:prstGeom prst="rect">
            <a:avLst/>
          </a:prstGeom>
          <a:solidFill>
            <a:srgbClr val="000000">
              <a:alpha val="4000"/>
            </a:srgbClr>
          </a:solidFill>
          <a:ln/>
        </p:spPr>
      </p:sp>
      <p:sp>
        <p:nvSpPr>
          <p:cNvPr id="19" name="Text 17"/>
          <p:cNvSpPr/>
          <p:nvPr/>
        </p:nvSpPr>
        <p:spPr>
          <a:xfrm>
            <a:off x="972264" y="5782628"/>
            <a:ext cx="3531989" cy="30861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Learning Rate</a:t>
            </a:r>
            <a:endParaRPr lang="en-US" sz="1500" dirty="0"/>
          </a:p>
        </p:txBody>
      </p:sp>
      <p:sp>
        <p:nvSpPr>
          <p:cNvPr id="20" name="Text 18"/>
          <p:cNvSpPr/>
          <p:nvPr/>
        </p:nvSpPr>
        <p:spPr>
          <a:xfrm>
            <a:off x="4897636" y="5782628"/>
            <a:ext cx="4181713" cy="30861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Adaptive Scheduler</a:t>
            </a:r>
            <a:endParaRPr lang="en-US" sz="1500" dirty="0"/>
          </a:p>
        </p:txBody>
      </p:sp>
      <p:sp>
        <p:nvSpPr>
          <p:cNvPr id="21" name="Text 19"/>
          <p:cNvSpPr/>
          <p:nvPr/>
        </p:nvSpPr>
        <p:spPr>
          <a:xfrm>
            <a:off x="9472732" y="5782628"/>
            <a:ext cx="4185523" cy="92583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Dynamically reduces learning rate as training progresses, preventing overfitting and aiding convergence.</a:t>
            </a:r>
            <a:endParaRPr lang="en-US" sz="1500" dirty="0"/>
          </a:p>
        </p:txBody>
      </p:sp>
      <p:sp>
        <p:nvSpPr>
          <p:cNvPr id="22" name="Shape 20"/>
          <p:cNvSpPr/>
          <p:nvPr/>
        </p:nvSpPr>
        <p:spPr>
          <a:xfrm>
            <a:off x="779264" y="6831806"/>
            <a:ext cx="13071872" cy="863918"/>
          </a:xfrm>
          <a:prstGeom prst="rect">
            <a:avLst/>
          </a:prstGeom>
          <a:solidFill>
            <a:srgbClr val="FFFFFF">
              <a:alpha val="4000"/>
            </a:srgbClr>
          </a:solidFill>
          <a:ln/>
        </p:spPr>
      </p:sp>
      <p:sp>
        <p:nvSpPr>
          <p:cNvPr id="23" name="Text 21"/>
          <p:cNvSpPr/>
          <p:nvPr/>
        </p:nvSpPr>
        <p:spPr>
          <a:xfrm>
            <a:off x="972264" y="6955155"/>
            <a:ext cx="3531989" cy="30861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Batch Size</a:t>
            </a:r>
            <a:endParaRPr lang="en-US" sz="1500" dirty="0"/>
          </a:p>
        </p:txBody>
      </p:sp>
      <p:sp>
        <p:nvSpPr>
          <p:cNvPr id="24" name="Text 22"/>
          <p:cNvSpPr/>
          <p:nvPr/>
        </p:nvSpPr>
        <p:spPr>
          <a:xfrm>
            <a:off x="4897636" y="6955155"/>
            <a:ext cx="4181713" cy="308610"/>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32</a:t>
            </a:r>
            <a:endParaRPr lang="en-US" sz="1500" dirty="0"/>
          </a:p>
        </p:txBody>
      </p:sp>
      <p:sp>
        <p:nvSpPr>
          <p:cNvPr id="25" name="Text 23"/>
          <p:cNvSpPr/>
          <p:nvPr/>
        </p:nvSpPr>
        <p:spPr>
          <a:xfrm>
            <a:off x="9472732" y="6955155"/>
            <a:ext cx="4185523" cy="617220"/>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Fira Sans" pitchFamily="34" charset="0"/>
                <a:ea typeface="Fira Sans" pitchFamily="34" charset="-122"/>
                <a:cs typeface="Fira Sans" pitchFamily="34" charset="-120"/>
              </a:rPr>
              <a:t>Balances training stability and computational efficiency.</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8784" y="514707"/>
            <a:ext cx="2665809" cy="292418"/>
          </a:xfrm>
          <a:prstGeom prst="rect">
            <a:avLst/>
          </a:prstGeom>
          <a:noFill/>
          <a:ln/>
        </p:spPr>
        <p:txBody>
          <a:bodyPr wrap="none" lIns="0" tIns="0" rIns="0" bIns="0" rtlCol="0" anchor="t"/>
          <a:lstStyle/>
          <a:p>
            <a:pPr algn="l" indent="0" marL="0">
              <a:lnSpc>
                <a:spcPts val="2300"/>
              </a:lnSpc>
              <a:buNone/>
            </a:pPr>
            <a:r>
              <a:rPr lang="en-US" sz="1800" dirty="0">
                <a:solidFill>
                  <a:srgbClr val="FBF3FA"/>
                </a:solidFill>
                <a:latin typeface="Fira Mono Medium" pitchFamily="34" charset="0"/>
                <a:ea typeface="Fira Mono Medium" pitchFamily="34" charset="-122"/>
                <a:cs typeface="Fira Mono Medium" pitchFamily="34" charset="-120"/>
              </a:rPr>
              <a:t>VISUALISING SUCCESS</a:t>
            </a:r>
            <a:endParaRPr lang="en-US" sz="1800" dirty="0"/>
          </a:p>
        </p:txBody>
      </p:sp>
      <p:sp>
        <p:nvSpPr>
          <p:cNvPr id="3" name="Text 1"/>
          <p:cNvSpPr/>
          <p:nvPr/>
        </p:nvSpPr>
        <p:spPr>
          <a:xfrm>
            <a:off x="748784" y="994291"/>
            <a:ext cx="11510724" cy="584954"/>
          </a:xfrm>
          <a:prstGeom prst="rect">
            <a:avLst/>
          </a:prstGeom>
          <a:noFill/>
          <a:ln/>
        </p:spPr>
        <p:txBody>
          <a:bodyPr wrap="none" lIns="0" tIns="0" rIns="0" bIns="0" rtlCol="0" anchor="t"/>
          <a:lstStyle/>
          <a:p>
            <a:pPr algn="l" indent="0" marL="0">
              <a:lnSpc>
                <a:spcPts val="4600"/>
              </a:lnSpc>
              <a:buNone/>
            </a:pPr>
            <a:r>
              <a:rPr lang="en-US" sz="3650" dirty="0">
                <a:solidFill>
                  <a:srgbClr val="FBF3FA"/>
                </a:solidFill>
                <a:latin typeface="Fira Mono Medium" pitchFamily="34" charset="0"/>
                <a:ea typeface="Fira Mono Medium" pitchFamily="34" charset="-122"/>
                <a:cs typeface="Fira Mono Medium" pitchFamily="34" charset="-120"/>
              </a:rPr>
              <a:t>Enhanced Image Samples &amp; Results Analysis</a:t>
            </a:r>
            <a:endParaRPr lang="en-US" sz="3650" dirty="0"/>
          </a:p>
        </p:txBody>
      </p:sp>
      <p:sp>
        <p:nvSpPr>
          <p:cNvPr id="4" name="Text 2"/>
          <p:cNvSpPr/>
          <p:nvPr/>
        </p:nvSpPr>
        <p:spPr>
          <a:xfrm>
            <a:off x="748784" y="1859994"/>
            <a:ext cx="13132832" cy="898327"/>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Fira Sans" pitchFamily="34" charset="0"/>
                <a:ea typeface="Fira Sans" pitchFamily="34" charset="-122"/>
                <a:cs typeface="Fira Sans" pitchFamily="34" charset="-120"/>
              </a:rPr>
              <a:t>The true measure of our model's success lies in the visual quality of the clarified images. Through extensive experimentation and analysis, our CNN has demonstrated a remarkable ability to restore clarity, sharpness, and detail to degraded cat and dog images. Below are compelling examples showcasing the significant improvements:</a:t>
            </a:r>
            <a:endParaRPr lang="en-US" sz="1450" dirty="0"/>
          </a:p>
        </p:txBody>
      </p:sp>
      <p:pic>
        <p:nvPicPr>
          <p:cNvPr id="5" name="Image 0" descr="preencoded.png">    </p:cNvPr>
          <p:cNvPicPr>
            <a:picLocks noChangeAspect="1"/>
          </p:cNvPicPr>
          <p:nvPr/>
        </p:nvPicPr>
        <p:blipFill>
          <a:blip r:embed="rId1"/>
          <a:stretch>
            <a:fillRect/>
          </a:stretch>
        </p:blipFill>
        <p:spPr>
          <a:xfrm>
            <a:off x="756404" y="3090624"/>
            <a:ext cx="4272677" cy="4272677"/>
          </a:xfrm>
          <a:prstGeom prst="rect">
            <a:avLst/>
          </a:prstGeom>
        </p:spPr>
      </p:pic>
      <p:pic>
        <p:nvPicPr>
          <p:cNvPr id="6" name="Image 1" descr="preencoded.png">    </p:cNvPr>
          <p:cNvPicPr>
            <a:picLocks noChangeAspect="1"/>
          </p:cNvPicPr>
          <p:nvPr/>
        </p:nvPicPr>
        <p:blipFill>
          <a:blip r:embed="rId2"/>
          <a:stretch>
            <a:fillRect/>
          </a:stretch>
        </p:blipFill>
        <p:spPr>
          <a:xfrm>
            <a:off x="5178743" y="3090624"/>
            <a:ext cx="4272796" cy="4272796"/>
          </a:xfrm>
          <a:prstGeom prst="rect">
            <a:avLst/>
          </a:prstGeom>
        </p:spPr>
      </p:pic>
      <p:pic>
        <p:nvPicPr>
          <p:cNvPr id="7" name="Image 2" descr="preencoded.png">    </p:cNvPr>
          <p:cNvPicPr>
            <a:picLocks noChangeAspect="1"/>
          </p:cNvPicPr>
          <p:nvPr/>
        </p:nvPicPr>
        <p:blipFill>
          <a:blip r:embed="rId3"/>
          <a:stretch>
            <a:fillRect/>
          </a:stretch>
        </p:blipFill>
        <p:spPr>
          <a:xfrm>
            <a:off x="9601200" y="3090624"/>
            <a:ext cx="4272796" cy="4272796"/>
          </a:xfrm>
          <a:prstGeom prst="rect">
            <a:avLst/>
          </a:prstGeom>
        </p:spPr>
      </p:pic>
      <p:sp>
        <p:nvSpPr>
          <p:cNvPr id="8" name="Text 3"/>
          <p:cNvSpPr/>
          <p:nvPr/>
        </p:nvSpPr>
        <p:spPr>
          <a:xfrm>
            <a:off x="748784" y="7695724"/>
            <a:ext cx="13132832" cy="299442"/>
          </a:xfrm>
          <a:prstGeom prst="rect">
            <a:avLst/>
          </a:prstGeom>
          <a:noFill/>
          <a:ln/>
        </p:spPr>
        <p:txBody>
          <a:bodyPr wrap="none" lIns="0" tIns="0" rIns="0" bIns="0" rtlCol="0" anchor="t"/>
          <a:lstStyle/>
          <a:p>
            <a:pPr algn="l" indent="0" marL="0">
              <a:lnSpc>
                <a:spcPts val="2350"/>
              </a:lnSpc>
              <a:buNone/>
            </a:pPr>
            <a:r>
              <a:rPr lang="en-US" sz="1450" dirty="0">
                <a:solidFill>
                  <a:srgbClr val="E0D6DE"/>
                </a:solidFill>
                <a:latin typeface="Fira Sans" pitchFamily="34" charset="0"/>
                <a:ea typeface="Fira Sans" pitchFamily="34" charset="-122"/>
                <a:cs typeface="Fira Sans" pitchFamily="34" charset="-120"/>
              </a:rPr>
              <a:t>These visual improvements are supported by quantitative metrics, indicating substantial gains in image quality.</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4373" y="707588"/>
            <a:ext cx="2342912" cy="271224"/>
          </a:xfrm>
          <a:prstGeom prst="rect">
            <a:avLst/>
          </a:prstGeom>
          <a:noFill/>
          <a:ln/>
        </p:spPr>
        <p:txBody>
          <a:bodyPr wrap="none" lIns="0" tIns="0" rIns="0" bIns="0" rtlCol="0" anchor="t"/>
          <a:lstStyle/>
          <a:p>
            <a:pPr algn="l" indent="0" marL="0">
              <a:lnSpc>
                <a:spcPts val="2100"/>
              </a:lnSpc>
              <a:buNone/>
            </a:pPr>
            <a:r>
              <a:rPr lang="en-US" sz="1700" dirty="0">
                <a:solidFill>
                  <a:srgbClr val="FBF3FA"/>
                </a:solidFill>
                <a:latin typeface="Fira Mono Medium" pitchFamily="34" charset="0"/>
                <a:ea typeface="Fira Mono Medium" pitchFamily="34" charset="-122"/>
                <a:cs typeface="Fira Mono Medium" pitchFamily="34" charset="-120"/>
              </a:rPr>
              <a:t>OVERCOMING HURDLES</a:t>
            </a:r>
            <a:endParaRPr lang="en-US" sz="1700" dirty="0"/>
          </a:p>
        </p:txBody>
      </p:sp>
      <p:sp>
        <p:nvSpPr>
          <p:cNvPr id="3" name="Text 1"/>
          <p:cNvSpPr/>
          <p:nvPr/>
        </p:nvSpPr>
        <p:spPr>
          <a:xfrm>
            <a:off x="694373" y="1152406"/>
            <a:ext cx="13015913" cy="542449"/>
          </a:xfrm>
          <a:prstGeom prst="rect">
            <a:avLst/>
          </a:prstGeom>
          <a:noFill/>
          <a:ln/>
        </p:spPr>
        <p:txBody>
          <a:bodyPr wrap="none" lIns="0" tIns="0" rIns="0" bIns="0" rtlCol="0" anchor="t"/>
          <a:lstStyle/>
          <a:p>
            <a:pPr algn="l" indent="0" marL="0">
              <a:lnSpc>
                <a:spcPts val="4250"/>
              </a:lnSpc>
              <a:buNone/>
            </a:pPr>
            <a:r>
              <a:rPr lang="en-US" sz="3400" dirty="0">
                <a:solidFill>
                  <a:srgbClr val="FBF3FA"/>
                </a:solidFill>
                <a:latin typeface="Fira Mono Medium" pitchFamily="34" charset="0"/>
                <a:ea typeface="Fira Mono Medium" pitchFamily="34" charset="-122"/>
                <a:cs typeface="Fira Mono Medium" pitchFamily="34" charset="-120"/>
              </a:rPr>
              <a:t>Challenges and Future Scope in Image Clarification</a:t>
            </a:r>
            <a:endParaRPr lang="en-US" sz="3400" dirty="0"/>
          </a:p>
        </p:txBody>
      </p:sp>
      <p:sp>
        <p:nvSpPr>
          <p:cNvPr id="4" name="Text 2"/>
          <p:cNvSpPr/>
          <p:nvPr/>
        </p:nvSpPr>
        <p:spPr>
          <a:xfrm>
            <a:off x="694373" y="1955244"/>
            <a:ext cx="13241655" cy="832961"/>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Fira Sans" pitchFamily="34" charset="0"/>
                <a:ea typeface="Fira Sans" pitchFamily="34" charset="-122"/>
                <a:cs typeface="Fira Sans" pitchFamily="34" charset="-120"/>
              </a:rPr>
              <a:t>Despite significant advancements, image clarification using CNNs still presents challenges. One major hurdle is generalisation to extremely diverse and unseen degradation types. Additionally, balancing computational efficiency with model complexity remains crucial for real-time applications. Looking ahead, the field offers exciting avenues for further research and development.</a:t>
            </a:r>
            <a:endParaRPr lang="en-US" sz="1350" dirty="0"/>
          </a:p>
        </p:txBody>
      </p:sp>
      <p:sp>
        <p:nvSpPr>
          <p:cNvPr id="5" name="Shape 3"/>
          <p:cNvSpPr/>
          <p:nvPr/>
        </p:nvSpPr>
        <p:spPr>
          <a:xfrm>
            <a:off x="3177183" y="2983468"/>
            <a:ext cx="1655207" cy="1000125"/>
          </a:xfrm>
          <a:prstGeom prst="roundRect">
            <a:avLst>
              <a:gd name="adj" fmla="val 2604"/>
            </a:avLst>
          </a:prstGeom>
          <a:solidFill>
            <a:srgbClr val="2E2E2F"/>
          </a:solidFill>
          <a:ln/>
        </p:spPr>
      </p:sp>
      <p:sp>
        <p:nvSpPr>
          <p:cNvPr id="6" name="Text 4"/>
          <p:cNvSpPr/>
          <p:nvPr/>
        </p:nvSpPr>
        <p:spPr>
          <a:xfrm>
            <a:off x="3882747" y="3330893"/>
            <a:ext cx="244078" cy="305157"/>
          </a:xfrm>
          <a:prstGeom prst="rect">
            <a:avLst/>
          </a:prstGeom>
          <a:noFill/>
          <a:ln/>
        </p:spPr>
        <p:txBody>
          <a:bodyPr wrap="none" lIns="0" tIns="0" rIns="0" bIns="0" rtlCol="0" anchor="t"/>
          <a:lstStyle/>
          <a:p>
            <a:pPr algn="ctr" indent="0" marL="0">
              <a:lnSpc>
                <a:spcPts val="3050"/>
              </a:lnSpc>
              <a:buNone/>
            </a:pPr>
            <a:r>
              <a:rPr lang="en-US" sz="1900" dirty="0">
                <a:solidFill>
                  <a:srgbClr val="E0D6DE"/>
                </a:solidFill>
                <a:latin typeface="Fira Mono Medium" pitchFamily="34" charset="0"/>
                <a:ea typeface="Fira Mono Medium" pitchFamily="34" charset="-122"/>
                <a:cs typeface="Fira Mono Medium" pitchFamily="34" charset="-120"/>
              </a:rPr>
              <a:t>1</a:t>
            </a:r>
            <a:endParaRPr lang="en-US" sz="1900" dirty="0"/>
          </a:p>
        </p:txBody>
      </p:sp>
      <p:sp>
        <p:nvSpPr>
          <p:cNvPr id="7" name="Text 5"/>
          <p:cNvSpPr/>
          <p:nvPr/>
        </p:nvSpPr>
        <p:spPr>
          <a:xfrm>
            <a:off x="5005983" y="3157061"/>
            <a:ext cx="3644503" cy="271224"/>
          </a:xfrm>
          <a:prstGeom prst="rect">
            <a:avLst/>
          </a:prstGeom>
          <a:noFill/>
          <a:ln/>
        </p:spPr>
        <p:txBody>
          <a:bodyPr wrap="none" lIns="0" tIns="0" rIns="0" bIns="0" rtlCol="0" anchor="t"/>
          <a:lstStyle/>
          <a:p>
            <a:pPr algn="l" indent="0" marL="0">
              <a:lnSpc>
                <a:spcPts val="2100"/>
              </a:lnSpc>
              <a:buNone/>
            </a:pPr>
            <a:r>
              <a:rPr lang="en-US" sz="1700" dirty="0">
                <a:solidFill>
                  <a:srgbClr val="E0D6DE"/>
                </a:solidFill>
                <a:latin typeface="Fira Mono Medium" pitchFamily="34" charset="0"/>
                <a:ea typeface="Fira Mono Medium" pitchFamily="34" charset="-122"/>
                <a:cs typeface="Fira Mono Medium" pitchFamily="34" charset="-120"/>
              </a:rPr>
              <a:t>Handling Extreme Degradation</a:t>
            </a:r>
            <a:endParaRPr lang="en-US" sz="1700" dirty="0"/>
          </a:p>
        </p:txBody>
      </p:sp>
      <p:sp>
        <p:nvSpPr>
          <p:cNvPr id="8" name="Text 6"/>
          <p:cNvSpPr/>
          <p:nvPr/>
        </p:nvSpPr>
        <p:spPr>
          <a:xfrm>
            <a:off x="5005983" y="3532346"/>
            <a:ext cx="5966103" cy="277654"/>
          </a:xfrm>
          <a:prstGeom prst="rect">
            <a:avLst/>
          </a:prstGeom>
          <a:noFill/>
          <a:ln/>
        </p:spPr>
        <p:txBody>
          <a:bodyPr wrap="none" lIns="0" tIns="0" rIns="0" bIns="0" rtlCol="0" anchor="t"/>
          <a:lstStyle/>
          <a:p>
            <a:pPr algn="l" indent="0" marL="0">
              <a:lnSpc>
                <a:spcPts val="2150"/>
              </a:lnSpc>
              <a:buNone/>
            </a:pPr>
            <a:r>
              <a:rPr lang="en-US" sz="1350" dirty="0">
                <a:solidFill>
                  <a:srgbClr val="E0D6DE"/>
                </a:solidFill>
                <a:latin typeface="Fira Sans" pitchFamily="34" charset="0"/>
                <a:ea typeface="Fira Sans" pitchFamily="34" charset="-122"/>
                <a:cs typeface="Fira Sans" pitchFamily="34" charset="-120"/>
              </a:rPr>
              <a:t>Developing models robust enough for severely blurred or corrupted images.</a:t>
            </a:r>
            <a:endParaRPr lang="en-US" sz="1350" dirty="0"/>
          </a:p>
        </p:txBody>
      </p:sp>
      <p:sp>
        <p:nvSpPr>
          <p:cNvPr id="9" name="Shape 7"/>
          <p:cNvSpPr/>
          <p:nvPr/>
        </p:nvSpPr>
        <p:spPr>
          <a:xfrm>
            <a:off x="4919186" y="3974068"/>
            <a:ext cx="8930045" cy="11430"/>
          </a:xfrm>
          <a:prstGeom prst="roundRect">
            <a:avLst>
              <a:gd name="adj" fmla="val 227826"/>
            </a:avLst>
          </a:prstGeom>
          <a:solidFill>
            <a:srgbClr val="474748"/>
          </a:solidFill>
          <a:ln/>
        </p:spPr>
      </p:sp>
      <p:sp>
        <p:nvSpPr>
          <p:cNvPr id="10" name="Shape 8"/>
          <p:cNvSpPr/>
          <p:nvPr/>
        </p:nvSpPr>
        <p:spPr>
          <a:xfrm>
            <a:off x="2349579" y="4070390"/>
            <a:ext cx="3310414" cy="1000125"/>
          </a:xfrm>
          <a:prstGeom prst="roundRect">
            <a:avLst>
              <a:gd name="adj" fmla="val 2604"/>
            </a:avLst>
          </a:prstGeom>
          <a:solidFill>
            <a:srgbClr val="2E2E2F"/>
          </a:solidFill>
          <a:ln/>
        </p:spPr>
      </p:sp>
      <p:sp>
        <p:nvSpPr>
          <p:cNvPr id="11" name="Text 9"/>
          <p:cNvSpPr/>
          <p:nvPr/>
        </p:nvSpPr>
        <p:spPr>
          <a:xfrm>
            <a:off x="3882747" y="4417814"/>
            <a:ext cx="244078" cy="305157"/>
          </a:xfrm>
          <a:prstGeom prst="rect">
            <a:avLst/>
          </a:prstGeom>
          <a:noFill/>
          <a:ln/>
        </p:spPr>
        <p:txBody>
          <a:bodyPr wrap="none" lIns="0" tIns="0" rIns="0" bIns="0" rtlCol="0" anchor="t"/>
          <a:lstStyle/>
          <a:p>
            <a:pPr algn="ctr" indent="0" marL="0">
              <a:lnSpc>
                <a:spcPts val="3050"/>
              </a:lnSpc>
              <a:buNone/>
            </a:pPr>
            <a:r>
              <a:rPr lang="en-US" sz="1900" dirty="0">
                <a:solidFill>
                  <a:srgbClr val="E0D6DE"/>
                </a:solidFill>
                <a:latin typeface="Fira Mono Medium" pitchFamily="34" charset="0"/>
                <a:ea typeface="Fira Mono Medium" pitchFamily="34" charset="-122"/>
                <a:cs typeface="Fira Mono Medium" pitchFamily="34" charset="-120"/>
              </a:rPr>
              <a:t>2</a:t>
            </a:r>
            <a:endParaRPr lang="en-US" sz="1900" dirty="0"/>
          </a:p>
        </p:txBody>
      </p:sp>
      <p:sp>
        <p:nvSpPr>
          <p:cNvPr id="12" name="Text 10"/>
          <p:cNvSpPr/>
          <p:nvPr/>
        </p:nvSpPr>
        <p:spPr>
          <a:xfrm>
            <a:off x="5833586" y="4243983"/>
            <a:ext cx="2603302" cy="271224"/>
          </a:xfrm>
          <a:prstGeom prst="rect">
            <a:avLst/>
          </a:prstGeom>
          <a:noFill/>
          <a:ln/>
        </p:spPr>
        <p:txBody>
          <a:bodyPr wrap="none" lIns="0" tIns="0" rIns="0" bIns="0" rtlCol="0" anchor="t"/>
          <a:lstStyle/>
          <a:p>
            <a:pPr algn="l" indent="0" marL="0">
              <a:lnSpc>
                <a:spcPts val="2100"/>
              </a:lnSpc>
              <a:buNone/>
            </a:pPr>
            <a:r>
              <a:rPr lang="en-US" sz="1700" dirty="0">
                <a:solidFill>
                  <a:srgbClr val="E0D6DE"/>
                </a:solidFill>
                <a:latin typeface="Fira Mono Medium" pitchFamily="34" charset="0"/>
                <a:ea typeface="Fira Mono Medium" pitchFamily="34" charset="-122"/>
                <a:cs typeface="Fira Mono Medium" pitchFamily="34" charset="-120"/>
              </a:rPr>
              <a:t>Real-time Processing</a:t>
            </a:r>
            <a:endParaRPr lang="en-US" sz="1700" dirty="0"/>
          </a:p>
        </p:txBody>
      </p:sp>
      <p:sp>
        <p:nvSpPr>
          <p:cNvPr id="13" name="Text 11"/>
          <p:cNvSpPr/>
          <p:nvPr/>
        </p:nvSpPr>
        <p:spPr>
          <a:xfrm>
            <a:off x="5833586" y="4619268"/>
            <a:ext cx="6802517" cy="277654"/>
          </a:xfrm>
          <a:prstGeom prst="rect">
            <a:avLst/>
          </a:prstGeom>
          <a:noFill/>
          <a:ln/>
        </p:spPr>
        <p:txBody>
          <a:bodyPr wrap="none" lIns="0" tIns="0" rIns="0" bIns="0" rtlCol="0" anchor="t"/>
          <a:lstStyle/>
          <a:p>
            <a:pPr algn="l" indent="0" marL="0">
              <a:lnSpc>
                <a:spcPts val="2150"/>
              </a:lnSpc>
              <a:buNone/>
            </a:pPr>
            <a:r>
              <a:rPr lang="en-US" sz="1350" dirty="0">
                <a:solidFill>
                  <a:srgbClr val="E0D6DE"/>
                </a:solidFill>
                <a:latin typeface="Fira Sans" pitchFamily="34" charset="0"/>
                <a:ea typeface="Fira Sans" pitchFamily="34" charset="-122"/>
                <a:cs typeface="Fira Sans" pitchFamily="34" charset="-120"/>
              </a:rPr>
              <a:t>Optimising models for faster inference without sacrificing quality, for live applications.</a:t>
            </a:r>
            <a:endParaRPr lang="en-US" sz="1350" dirty="0"/>
          </a:p>
        </p:txBody>
      </p:sp>
      <p:sp>
        <p:nvSpPr>
          <p:cNvPr id="14" name="Shape 12"/>
          <p:cNvSpPr/>
          <p:nvPr/>
        </p:nvSpPr>
        <p:spPr>
          <a:xfrm>
            <a:off x="5746790" y="5060990"/>
            <a:ext cx="8102441" cy="11430"/>
          </a:xfrm>
          <a:prstGeom prst="roundRect">
            <a:avLst>
              <a:gd name="adj" fmla="val 227826"/>
            </a:avLst>
          </a:prstGeom>
          <a:solidFill>
            <a:srgbClr val="474748"/>
          </a:solidFill>
          <a:ln/>
        </p:spPr>
      </p:sp>
      <p:sp>
        <p:nvSpPr>
          <p:cNvPr id="15" name="Shape 13"/>
          <p:cNvSpPr/>
          <p:nvPr/>
        </p:nvSpPr>
        <p:spPr>
          <a:xfrm>
            <a:off x="1521976" y="5157311"/>
            <a:ext cx="4965621" cy="1000125"/>
          </a:xfrm>
          <a:prstGeom prst="roundRect">
            <a:avLst>
              <a:gd name="adj" fmla="val 2604"/>
            </a:avLst>
          </a:prstGeom>
          <a:solidFill>
            <a:srgbClr val="2E2E2F"/>
          </a:solidFill>
          <a:ln/>
        </p:spPr>
      </p:sp>
      <p:sp>
        <p:nvSpPr>
          <p:cNvPr id="16" name="Text 14"/>
          <p:cNvSpPr/>
          <p:nvPr/>
        </p:nvSpPr>
        <p:spPr>
          <a:xfrm>
            <a:off x="3882747" y="5504736"/>
            <a:ext cx="244078" cy="305157"/>
          </a:xfrm>
          <a:prstGeom prst="rect">
            <a:avLst/>
          </a:prstGeom>
          <a:noFill/>
          <a:ln/>
        </p:spPr>
        <p:txBody>
          <a:bodyPr wrap="none" lIns="0" tIns="0" rIns="0" bIns="0" rtlCol="0" anchor="t"/>
          <a:lstStyle/>
          <a:p>
            <a:pPr algn="ctr" indent="0" marL="0">
              <a:lnSpc>
                <a:spcPts val="3050"/>
              </a:lnSpc>
              <a:buNone/>
            </a:pPr>
            <a:r>
              <a:rPr lang="en-US" sz="1900" dirty="0">
                <a:solidFill>
                  <a:srgbClr val="E0D6DE"/>
                </a:solidFill>
                <a:latin typeface="Fira Mono Medium" pitchFamily="34" charset="0"/>
                <a:ea typeface="Fira Mono Medium" pitchFamily="34" charset="-122"/>
                <a:cs typeface="Fira Mono Medium" pitchFamily="34" charset="-120"/>
              </a:rPr>
              <a:t>3</a:t>
            </a:r>
            <a:endParaRPr lang="en-US" sz="1900" dirty="0"/>
          </a:p>
        </p:txBody>
      </p:sp>
      <p:sp>
        <p:nvSpPr>
          <p:cNvPr id="17" name="Text 15"/>
          <p:cNvSpPr/>
          <p:nvPr/>
        </p:nvSpPr>
        <p:spPr>
          <a:xfrm>
            <a:off x="6661190" y="5330904"/>
            <a:ext cx="3384233" cy="271224"/>
          </a:xfrm>
          <a:prstGeom prst="rect">
            <a:avLst/>
          </a:prstGeom>
          <a:noFill/>
          <a:ln/>
        </p:spPr>
        <p:txBody>
          <a:bodyPr wrap="none" lIns="0" tIns="0" rIns="0" bIns="0" rtlCol="0" anchor="t"/>
          <a:lstStyle/>
          <a:p>
            <a:pPr algn="l" indent="0" marL="0">
              <a:lnSpc>
                <a:spcPts val="2100"/>
              </a:lnSpc>
              <a:buNone/>
            </a:pPr>
            <a:r>
              <a:rPr lang="en-US" sz="1700" dirty="0">
                <a:solidFill>
                  <a:srgbClr val="E0D6DE"/>
                </a:solidFill>
                <a:latin typeface="Fira Mono Medium" pitchFamily="34" charset="0"/>
                <a:ea typeface="Fira Mono Medium" pitchFamily="34" charset="-122"/>
                <a:cs typeface="Fira Mono Medium" pitchFamily="34" charset="-120"/>
              </a:rPr>
              <a:t>Perceptual Quality Metrics</a:t>
            </a:r>
            <a:endParaRPr lang="en-US" sz="1700" dirty="0"/>
          </a:p>
        </p:txBody>
      </p:sp>
      <p:sp>
        <p:nvSpPr>
          <p:cNvPr id="18" name="Text 16"/>
          <p:cNvSpPr/>
          <p:nvPr/>
        </p:nvSpPr>
        <p:spPr>
          <a:xfrm>
            <a:off x="6661190" y="5706189"/>
            <a:ext cx="6686074" cy="277654"/>
          </a:xfrm>
          <a:prstGeom prst="rect">
            <a:avLst/>
          </a:prstGeom>
          <a:noFill/>
          <a:ln/>
        </p:spPr>
        <p:txBody>
          <a:bodyPr wrap="none" lIns="0" tIns="0" rIns="0" bIns="0" rtlCol="0" anchor="t"/>
          <a:lstStyle/>
          <a:p>
            <a:pPr algn="l" indent="0" marL="0">
              <a:lnSpc>
                <a:spcPts val="2150"/>
              </a:lnSpc>
              <a:buNone/>
            </a:pPr>
            <a:r>
              <a:rPr lang="en-US" sz="1350" dirty="0">
                <a:solidFill>
                  <a:srgbClr val="E0D6DE"/>
                </a:solidFill>
                <a:latin typeface="Fira Sans" pitchFamily="34" charset="0"/>
                <a:ea typeface="Fira Sans" pitchFamily="34" charset="-122"/>
                <a:cs typeface="Fira Sans" pitchFamily="34" charset="-120"/>
              </a:rPr>
              <a:t>Improving evaluation metrics to better align with human perception of image quality.</a:t>
            </a:r>
            <a:endParaRPr lang="en-US" sz="1350" dirty="0"/>
          </a:p>
        </p:txBody>
      </p:sp>
      <p:sp>
        <p:nvSpPr>
          <p:cNvPr id="19" name="Shape 17"/>
          <p:cNvSpPr/>
          <p:nvPr/>
        </p:nvSpPr>
        <p:spPr>
          <a:xfrm>
            <a:off x="6574393" y="6147911"/>
            <a:ext cx="7274838" cy="11430"/>
          </a:xfrm>
          <a:prstGeom prst="roundRect">
            <a:avLst>
              <a:gd name="adj" fmla="val 227826"/>
            </a:avLst>
          </a:prstGeom>
          <a:solidFill>
            <a:srgbClr val="474748"/>
          </a:solidFill>
          <a:ln/>
        </p:spPr>
      </p:sp>
      <p:sp>
        <p:nvSpPr>
          <p:cNvPr id="20" name="Shape 18"/>
          <p:cNvSpPr/>
          <p:nvPr/>
        </p:nvSpPr>
        <p:spPr>
          <a:xfrm>
            <a:off x="694373" y="6244233"/>
            <a:ext cx="6620828" cy="1277779"/>
          </a:xfrm>
          <a:prstGeom prst="roundRect">
            <a:avLst>
              <a:gd name="adj" fmla="val 2038"/>
            </a:avLst>
          </a:prstGeom>
          <a:solidFill>
            <a:srgbClr val="2E2E2F"/>
          </a:solidFill>
          <a:ln/>
        </p:spPr>
      </p:sp>
      <p:sp>
        <p:nvSpPr>
          <p:cNvPr id="21" name="Text 19"/>
          <p:cNvSpPr/>
          <p:nvPr/>
        </p:nvSpPr>
        <p:spPr>
          <a:xfrm>
            <a:off x="3882747" y="6730484"/>
            <a:ext cx="244078" cy="305157"/>
          </a:xfrm>
          <a:prstGeom prst="rect">
            <a:avLst/>
          </a:prstGeom>
          <a:noFill/>
          <a:ln/>
        </p:spPr>
        <p:txBody>
          <a:bodyPr wrap="none" lIns="0" tIns="0" rIns="0" bIns="0" rtlCol="0" anchor="t"/>
          <a:lstStyle/>
          <a:p>
            <a:pPr algn="ctr" indent="0" marL="0">
              <a:lnSpc>
                <a:spcPts val="3050"/>
              </a:lnSpc>
              <a:buNone/>
            </a:pPr>
            <a:r>
              <a:rPr lang="en-US" sz="1900" dirty="0">
                <a:solidFill>
                  <a:srgbClr val="E0D6DE"/>
                </a:solidFill>
                <a:latin typeface="Fira Mono Medium" pitchFamily="34" charset="0"/>
                <a:ea typeface="Fira Mono Medium" pitchFamily="34" charset="-122"/>
                <a:cs typeface="Fira Mono Medium" pitchFamily="34" charset="-120"/>
              </a:rPr>
              <a:t>4</a:t>
            </a:r>
            <a:endParaRPr lang="en-US" sz="1900" dirty="0"/>
          </a:p>
        </p:txBody>
      </p:sp>
      <p:sp>
        <p:nvSpPr>
          <p:cNvPr id="22" name="Text 20"/>
          <p:cNvSpPr/>
          <p:nvPr/>
        </p:nvSpPr>
        <p:spPr>
          <a:xfrm>
            <a:off x="7488793" y="6417826"/>
            <a:ext cx="3384233" cy="271224"/>
          </a:xfrm>
          <a:prstGeom prst="rect">
            <a:avLst/>
          </a:prstGeom>
          <a:noFill/>
          <a:ln/>
        </p:spPr>
        <p:txBody>
          <a:bodyPr wrap="none" lIns="0" tIns="0" rIns="0" bIns="0" rtlCol="0" anchor="t"/>
          <a:lstStyle/>
          <a:p>
            <a:pPr algn="l" indent="0" marL="0">
              <a:lnSpc>
                <a:spcPts val="2100"/>
              </a:lnSpc>
              <a:buNone/>
            </a:pPr>
            <a:r>
              <a:rPr lang="en-US" sz="1700" dirty="0">
                <a:solidFill>
                  <a:srgbClr val="E0D6DE"/>
                </a:solidFill>
                <a:latin typeface="Fira Mono Medium" pitchFamily="34" charset="0"/>
                <a:ea typeface="Fira Mono Medium" pitchFamily="34" charset="-122"/>
                <a:cs typeface="Fira Mono Medium" pitchFamily="34" charset="-120"/>
              </a:rPr>
              <a:t>Multi-Degradation Learning</a:t>
            </a:r>
            <a:endParaRPr lang="en-US" sz="1700" dirty="0"/>
          </a:p>
        </p:txBody>
      </p:sp>
      <p:sp>
        <p:nvSpPr>
          <p:cNvPr id="23" name="Text 21"/>
          <p:cNvSpPr/>
          <p:nvPr/>
        </p:nvSpPr>
        <p:spPr>
          <a:xfrm>
            <a:off x="7488793" y="6793111"/>
            <a:ext cx="6273641" cy="555308"/>
          </a:xfrm>
          <a:prstGeom prst="rect">
            <a:avLst/>
          </a:prstGeom>
          <a:noFill/>
          <a:ln/>
        </p:spPr>
        <p:txBody>
          <a:bodyPr wrap="square" lIns="0" tIns="0" rIns="0" bIns="0" rtlCol="0" anchor="t"/>
          <a:lstStyle/>
          <a:p>
            <a:pPr algn="l" indent="0" marL="0">
              <a:lnSpc>
                <a:spcPts val="2150"/>
              </a:lnSpc>
              <a:buNone/>
            </a:pPr>
            <a:r>
              <a:rPr lang="en-US" sz="1350" dirty="0">
                <a:solidFill>
                  <a:srgbClr val="E0D6DE"/>
                </a:solidFill>
                <a:latin typeface="Fira Sans" pitchFamily="34" charset="0"/>
                <a:ea typeface="Fira Sans" pitchFamily="34" charset="-122"/>
                <a:cs typeface="Fira Sans" pitchFamily="34" charset="-120"/>
              </a:rPr>
              <a:t>Creating models that can simultaneously address multiple types of degradation (e.g., blur and noise).</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2025-07-28T08:10:24Z</dcterms:created>
  <dcterms:modified xsi:type="dcterms:W3CDTF">2025-07-28T08:10:24Z</dcterms:modified>
</cp:coreProperties>
</file>